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93" r:id="rId4"/>
    <p:sldId id="294" r:id="rId5"/>
    <p:sldId id="259" r:id="rId6"/>
    <p:sldId id="275" r:id="rId7"/>
    <p:sldId id="285" r:id="rId8"/>
    <p:sldId id="286" r:id="rId9"/>
    <p:sldId id="288" r:id="rId10"/>
    <p:sldId id="287" r:id="rId11"/>
    <p:sldId id="289" r:id="rId12"/>
    <p:sldId id="290" r:id="rId13"/>
    <p:sldId id="264" r:id="rId14"/>
    <p:sldId id="265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66" r:id="rId32"/>
    <p:sldId id="291" r:id="rId33"/>
    <p:sldId id="292" r:id="rId34"/>
    <p:sldId id="263" r:id="rId35"/>
    <p:sldId id="274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FF8415"/>
    <a:srgbClr val="FC9F24"/>
    <a:srgbClr val="E18203"/>
    <a:srgbClr val="DEDEDE"/>
    <a:srgbClr val="E37900"/>
    <a:srgbClr val="EEA453"/>
    <a:srgbClr val="55AB76"/>
    <a:srgbClr val="E67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29" y="701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412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991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86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630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540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436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244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783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487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559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EFD1-0706-4427-8018-56D38DB7127F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414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D7EFD1-0706-4427-8018-56D38DB7127F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66532-8E1D-41AA-B9D3-EF2C1D47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31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hyperlink" Target="https://apis.map.kakao.com/web/sample/basicMarkerImage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hyperlink" Target="https://home.openweathermap.org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home.openweathermap.org/" TargetMode="Externa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eveloper.mozilla.org/ko/docs/Web/API/Geolocation/getCurrentPosition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8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hdphoto" Target="../media/hdphoto1.wdp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penweathermap.org/img/wn/10d@2x.png" TargetMode="External"/><Relationship Id="rId5" Type="http://schemas.openxmlformats.org/officeDocument/2006/relationships/image" Target="../media/image29.png"/><Relationship Id="rId4" Type="http://schemas.openxmlformats.org/officeDocument/2006/relationships/hyperlink" Target="https://openweathermap.org/weather-condition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hyperlink" Target="https://postcode.map.daum.net/guid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s://helloworld-88.tistory.com/21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ostcode.map.daum.net/guide" TargetMode="External"/><Relationship Id="rId5" Type="http://schemas.openxmlformats.org/officeDocument/2006/relationships/hyperlink" Target="https://programmings.tistory.com/28" TargetMode="External"/><Relationship Id="rId4" Type="http://schemas.openxmlformats.org/officeDocument/2006/relationships/hyperlink" Target="https://apis.map.kakao.com/web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hyperlink" Target="https://apis.map.kakao.com/web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hyperlink" Target="https://apis.map.kakao.com/web/sample/basicMarkerImage/" TargetMode="External"/><Relationship Id="rId4" Type="http://schemas.openxmlformats.org/officeDocument/2006/relationships/hyperlink" Target="https://apis.map.kakao.com/web/sample/geolocationMarker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hyperlink" Target="https://apis.map.kakao.com/web/sample/geolocationMarker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그룹 59"/>
          <p:cNvGrpSpPr/>
          <p:nvPr/>
        </p:nvGrpSpPr>
        <p:grpSpPr>
          <a:xfrm>
            <a:off x="-2179" y="-3316"/>
            <a:ext cx="12197989" cy="6758444"/>
            <a:chOff x="-2179" y="-3316"/>
            <a:chExt cx="12197989" cy="6758444"/>
          </a:xfrm>
        </p:grpSpPr>
        <p:grpSp>
          <p:nvGrpSpPr>
            <p:cNvPr id="35" name="그룹 34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6" name="직선 연결선 25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6" name="그룹 35"/>
            <p:cNvGrpSpPr/>
            <p:nvPr/>
          </p:nvGrpSpPr>
          <p:grpSpPr>
            <a:xfrm rot="5400000">
              <a:off x="-790475" y="1443989"/>
              <a:ext cx="6755128" cy="3867150"/>
              <a:chOff x="-2179" y="331248"/>
              <a:chExt cx="12197989" cy="3867150"/>
            </a:xfrm>
          </p:grpSpPr>
          <p:cxnSp>
            <p:nvCxnSpPr>
              <p:cNvPr id="37" name="직선 연결선 3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4" name="그룹 43"/>
            <p:cNvGrpSpPr/>
            <p:nvPr/>
          </p:nvGrpSpPr>
          <p:grpSpPr>
            <a:xfrm rot="5400000">
              <a:off x="3725566" y="1443989"/>
              <a:ext cx="6755128" cy="3867150"/>
              <a:chOff x="-2179" y="331248"/>
              <a:chExt cx="12197989" cy="3867150"/>
            </a:xfrm>
          </p:grpSpPr>
          <p:cxnSp>
            <p:nvCxnSpPr>
              <p:cNvPr id="45" name="직선 연결선 4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/>
            <p:cNvGrpSpPr/>
            <p:nvPr/>
          </p:nvGrpSpPr>
          <p:grpSpPr>
            <a:xfrm rot="5400000">
              <a:off x="7262301" y="2399738"/>
              <a:ext cx="6753018" cy="1946910"/>
              <a:chOff x="-2179" y="2251488"/>
              <a:chExt cx="12194179" cy="1946910"/>
            </a:xfrm>
          </p:grpSpPr>
          <p:cxnSp>
            <p:nvCxnSpPr>
              <p:cNvPr id="53" name="직선 연결선 52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직사각형 1"/>
          <p:cNvSpPr/>
          <p:nvPr/>
        </p:nvSpPr>
        <p:spPr>
          <a:xfrm>
            <a:off x="9251" y="4817892"/>
            <a:ext cx="12192000" cy="2036194"/>
          </a:xfrm>
          <a:prstGeom prst="rect">
            <a:avLst/>
          </a:prstGeom>
          <a:solidFill>
            <a:srgbClr val="FF8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8" name="그룹 7"/>
          <p:cNvGrpSpPr/>
          <p:nvPr/>
        </p:nvGrpSpPr>
        <p:grpSpPr>
          <a:xfrm>
            <a:off x="2120828" y="1284028"/>
            <a:ext cx="7968847" cy="4876742"/>
            <a:chOff x="1994848" y="750628"/>
            <a:chExt cx="8507104" cy="5381767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299648" y="10554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DEDEDE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DEDEDE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3735977" y="1005839"/>
            <a:ext cx="4624251" cy="574766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871183" y="1081248"/>
            <a:ext cx="4383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300" dirty="0" err="1">
                <a:solidFill>
                  <a:schemeClr val="bg1"/>
                </a:solidFill>
                <a:latin typeface="+mn-ea"/>
              </a:rPr>
              <a:t>프론트엔드</a:t>
            </a:r>
            <a:r>
              <a:rPr lang="ko-KR" altLang="en-US" b="1" spc="3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spc="300" dirty="0">
                <a:solidFill>
                  <a:schemeClr val="bg1"/>
                </a:solidFill>
                <a:latin typeface="+mn-ea"/>
              </a:rPr>
              <a:t>7</a:t>
            </a:r>
            <a:r>
              <a:rPr lang="ko-KR" altLang="en-US" b="1" spc="300" dirty="0">
                <a:solidFill>
                  <a:schemeClr val="bg1"/>
                </a:solidFill>
                <a:latin typeface="+mn-ea"/>
              </a:rPr>
              <a:t>주차 세미나</a:t>
            </a:r>
            <a:endParaRPr lang="en-US" altLang="ko-KR" b="1" spc="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389836" y="3387778"/>
            <a:ext cx="5412059" cy="391866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687195" y="2768284"/>
            <a:ext cx="481734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API </a:t>
            </a:r>
            <a:r>
              <a:rPr lang="ko-KR" altLang="en-US" sz="6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사용하기</a:t>
            </a:r>
            <a:endParaRPr lang="en-US" altLang="ko-KR" sz="6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22938" y="4856662"/>
            <a:ext cx="229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E37900"/>
                </a:solidFill>
                <a:latin typeface="Impact" panose="020B0806030902050204" pitchFamily="34" charset="0"/>
              </a:rPr>
              <a:t>발표자  </a:t>
            </a:r>
            <a:r>
              <a:rPr lang="en-US" altLang="ko-KR" sz="1600" b="1" dirty="0">
                <a:solidFill>
                  <a:srgbClr val="E37900"/>
                </a:solidFill>
                <a:latin typeface="Impact" panose="020B0806030902050204" pitchFamily="34" charset="0"/>
              </a:rPr>
              <a:t>:  </a:t>
            </a:r>
            <a:r>
              <a:rPr lang="ko-KR" altLang="en-US" sz="1600" b="1" dirty="0" err="1">
                <a:solidFill>
                  <a:srgbClr val="E37900"/>
                </a:solidFill>
                <a:latin typeface="Impact" panose="020B0806030902050204" pitchFamily="34" charset="0"/>
              </a:rPr>
              <a:t>김연출</a:t>
            </a:r>
            <a:endParaRPr lang="ko-KR" altLang="en-US" sz="1600" b="1" dirty="0">
              <a:solidFill>
                <a:srgbClr val="E37900"/>
              </a:solidFill>
              <a:latin typeface="Impact" panose="020B0806030902050204" pitchFamily="34" charset="0"/>
            </a:endParaRPr>
          </a:p>
        </p:txBody>
      </p:sp>
      <p:pic>
        <p:nvPicPr>
          <p:cNvPr id="4" name="그림 3" descr="인형, 장난감이(가) 표시된 사진&#10;&#10;자동 생성된 설명">
            <a:extLst>
              <a:ext uri="{FF2B5EF4-FFF2-40B4-BE49-F238E27FC236}">
                <a16:creationId xmlns:a16="http://schemas.microsoft.com/office/drawing/2014/main" id="{6CDCA95D-5518-33BA-BCF2-7F882B1794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45" y="2856412"/>
            <a:ext cx="40005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43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105542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</a:rPr>
              <a:t>KAKAO MAP API</a:t>
            </a:r>
            <a:endParaRPr lang="ko-KR" altLang="en-US" sz="2400" b="1" spc="6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53969F-C35C-CDB6-7300-23D94E26AA66}"/>
              </a:ext>
            </a:extLst>
          </p:cNvPr>
          <p:cNvSpPr txBox="1"/>
          <p:nvPr/>
        </p:nvSpPr>
        <p:spPr>
          <a:xfrm>
            <a:off x="1333867" y="1441625"/>
            <a:ext cx="6904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이미지 커스텀 해보기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6DAAC66-FB9B-C6DC-85C2-16E50773DCE3}"/>
              </a:ext>
            </a:extLst>
          </p:cNvPr>
          <p:cNvSpPr txBox="1"/>
          <p:nvPr/>
        </p:nvSpPr>
        <p:spPr>
          <a:xfrm>
            <a:off x="1321129" y="1992046"/>
            <a:ext cx="7515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https://apis.map.kakao.com/web/sample/basicMarkerImage/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CA3B03-9104-004D-DF17-4A9D1EA00880}"/>
              </a:ext>
            </a:extLst>
          </p:cNvPr>
          <p:cNvSpPr txBox="1"/>
          <p:nvPr/>
        </p:nvSpPr>
        <p:spPr>
          <a:xfrm>
            <a:off x="1541271" y="5698411"/>
            <a:ext cx="4157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JS + HTML </a:t>
            </a:r>
            <a:r>
              <a:rPr lang="ko-KR" altLang="en-US" b="1" dirty="0"/>
              <a:t>코드 복사</a:t>
            </a:r>
            <a:endParaRPr lang="ko-KR" altLang="en-US" sz="1800" b="1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52934D44-8BB8-E8FC-1FF4-2A00739B7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974" y="2539539"/>
            <a:ext cx="8580601" cy="30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371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105542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</a:rPr>
              <a:t>KAKAO MAP API</a:t>
            </a:r>
            <a:endParaRPr lang="ko-KR" altLang="en-US" sz="2400" b="1" spc="6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53969F-C35C-CDB6-7300-23D94E26AA66}"/>
              </a:ext>
            </a:extLst>
          </p:cNvPr>
          <p:cNvSpPr txBox="1"/>
          <p:nvPr/>
        </p:nvSpPr>
        <p:spPr>
          <a:xfrm>
            <a:off x="1333867" y="1441625"/>
            <a:ext cx="6904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이미지 커스텀 해보기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CA3B03-9104-004D-DF17-4A9D1EA00880}"/>
              </a:ext>
            </a:extLst>
          </p:cNvPr>
          <p:cNvSpPr txBox="1"/>
          <p:nvPr/>
        </p:nvSpPr>
        <p:spPr>
          <a:xfrm>
            <a:off x="7507221" y="5681170"/>
            <a:ext cx="4157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똑같이 </a:t>
            </a:r>
            <a:r>
              <a:rPr lang="en-US" altLang="ko-KR" sz="1800" b="1" dirty="0"/>
              <a:t>API KEY </a:t>
            </a:r>
            <a:r>
              <a:rPr lang="ko-KR" altLang="en-US" sz="1800" b="1" dirty="0"/>
              <a:t>입력 및 </a:t>
            </a:r>
            <a:r>
              <a:rPr lang="ko-KR" altLang="en-US" b="1" dirty="0"/>
              <a:t>커스텀</a:t>
            </a:r>
            <a:endParaRPr lang="ko-KR" altLang="en-US" sz="1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D56CED7-8A97-399F-0606-C0B844EA9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620" y="2203803"/>
            <a:ext cx="8588484" cy="1905165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D2492C36-08BF-9B65-BD96-F91E214C2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326" y="4602009"/>
            <a:ext cx="5540220" cy="7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321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105542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</a:rPr>
              <a:t>KAKAO MAP API</a:t>
            </a:r>
            <a:endParaRPr lang="ko-KR" altLang="en-US" sz="2400" b="1" spc="6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53969F-C35C-CDB6-7300-23D94E26AA66}"/>
              </a:ext>
            </a:extLst>
          </p:cNvPr>
          <p:cNvSpPr txBox="1"/>
          <p:nvPr/>
        </p:nvSpPr>
        <p:spPr>
          <a:xfrm>
            <a:off x="1333867" y="1441625"/>
            <a:ext cx="6904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이미지 커스텀 해보기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CA3B03-9104-004D-DF17-4A9D1EA00880}"/>
              </a:ext>
            </a:extLst>
          </p:cNvPr>
          <p:cNvSpPr txBox="1"/>
          <p:nvPr/>
        </p:nvSpPr>
        <p:spPr>
          <a:xfrm>
            <a:off x="8394004" y="5169470"/>
            <a:ext cx="4157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완성된 화면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5D3FA394-4F33-C67D-B91F-44B831878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001" y="2931800"/>
            <a:ext cx="9665354" cy="192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005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</a:rPr>
              <a:t>OPENWEATHER API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69181" y="1479616"/>
            <a:ext cx="58590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OPENWEATHER API</a:t>
            </a:r>
            <a:r>
              <a:rPr lang="ko-KR" altLang="en-US" sz="4000" b="1" dirty="0"/>
              <a:t>란</a:t>
            </a:r>
            <a:r>
              <a:rPr lang="en-US" altLang="ko-KR" sz="4000" b="1" dirty="0"/>
              <a:t>?</a:t>
            </a:r>
            <a:endParaRPr lang="ko-KR" altLang="en-US" sz="40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66022B-6067-E618-4FC7-B65602490759}"/>
              </a:ext>
            </a:extLst>
          </p:cNvPr>
          <p:cNvSpPr txBox="1"/>
          <p:nvPr/>
        </p:nvSpPr>
        <p:spPr>
          <a:xfrm>
            <a:off x="1618763" y="2225057"/>
            <a:ext cx="61040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/>
              <a:t>날씨를 제공해주는 </a:t>
            </a:r>
            <a:r>
              <a:rPr lang="en-US" altLang="ko-KR" b="1" dirty="0"/>
              <a:t>API</a:t>
            </a:r>
          </a:p>
          <a:p>
            <a:pPr marL="285750" indent="-285750">
              <a:buFontTx/>
              <a:buChar char="-"/>
            </a:pPr>
            <a:endParaRPr lang="en-US" altLang="ko-KR" sz="1800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무료</a:t>
            </a:r>
            <a:endParaRPr lang="en-US" altLang="ko-KR" b="1" dirty="0"/>
          </a:p>
          <a:p>
            <a:r>
              <a:rPr lang="ko-KR" altLang="en-US" b="1" dirty="0"/>
              <a:t> 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1800" b="1" dirty="0"/>
              <a:t>전세계 날씨 제공</a:t>
            </a:r>
            <a:endParaRPr lang="en-US" altLang="ko-KR" sz="1800" b="1" dirty="0"/>
          </a:p>
          <a:p>
            <a:pPr marL="285750" indent="-285750">
              <a:buFontTx/>
              <a:buChar char="-"/>
            </a:pPr>
            <a:endParaRPr lang="ko-KR" altLang="en-US" sz="18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08E89FB-FBAE-029D-CD15-A27BDA91043C}"/>
              </a:ext>
            </a:extLst>
          </p:cNvPr>
          <p:cNvSpPr txBox="1"/>
          <p:nvPr/>
        </p:nvSpPr>
        <p:spPr>
          <a:xfrm>
            <a:off x="6848694" y="5497268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https://home.openweathermap.org/</a:t>
            </a:r>
            <a:endParaRPr lang="ko-KR" altLang="en-US" dirty="0"/>
          </a:p>
        </p:txBody>
      </p:sp>
      <p:pic>
        <p:nvPicPr>
          <p:cNvPr id="1026" name="Picture 2" descr="openWeather - 무료 날씨 api - ☁️구름도서관☁️">
            <a:extLst>
              <a:ext uri="{FF2B5EF4-FFF2-40B4-BE49-F238E27FC236}">
                <a16:creationId xmlns:a16="http://schemas.microsoft.com/office/drawing/2014/main" id="{FE5EC75C-5FAA-603D-11D3-10D42EF10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974" y="2498266"/>
            <a:ext cx="4196875" cy="237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F89C7BA-6C13-34B8-E954-04D73407B03C}"/>
              </a:ext>
            </a:extLst>
          </p:cNvPr>
          <p:cNvSpPr txBox="1"/>
          <p:nvPr/>
        </p:nvSpPr>
        <p:spPr>
          <a:xfrm>
            <a:off x="1592235" y="3991578"/>
            <a:ext cx="61040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Spoqa Han Sans"/>
              </a:rPr>
              <a:t>OPENWEATHER</a:t>
            </a:r>
            <a:r>
              <a:rPr lang="ko-KR" altLang="en-US" dirty="0">
                <a:latin typeface="Spoqa Han Sans"/>
              </a:rPr>
              <a:t> 사이트 가입하기</a:t>
            </a:r>
            <a:endParaRPr lang="en-US" altLang="ko-KR" dirty="0">
              <a:latin typeface="Spoqa Han Sans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Spoqa Han Sans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Spoqa Han Sans"/>
              </a:rPr>
              <a:t>로그인 후 </a:t>
            </a:r>
            <a:r>
              <a:rPr lang="en-US" altLang="ko-KR" dirty="0">
                <a:latin typeface="Spoqa Han Sans"/>
              </a:rPr>
              <a:t>API KEY </a:t>
            </a:r>
            <a:r>
              <a:rPr lang="ko-KR" altLang="en-US" dirty="0">
                <a:latin typeface="Spoqa Han Sans"/>
              </a:rPr>
              <a:t>발급받기</a:t>
            </a:r>
            <a:endParaRPr lang="en-US" altLang="ko-KR" dirty="0">
              <a:latin typeface="Spoqa Han Sans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Spoqa Han Sans"/>
            </a:endParaRPr>
          </a:p>
          <a:p>
            <a:pPr marL="342900" indent="-342900">
              <a:buAutoNum type="arabicPeriod"/>
            </a:pPr>
            <a:r>
              <a:rPr lang="en-US" altLang="ko-KR" dirty="0"/>
              <a:t>API </a:t>
            </a:r>
            <a:r>
              <a:rPr lang="ko-KR" altLang="en-US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324799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</a:rPr>
              <a:t>OPENWEATHER API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BC890C-19CB-24C0-D227-F75440C4CCC5}"/>
              </a:ext>
            </a:extLst>
          </p:cNvPr>
          <p:cNvSpPr txBox="1"/>
          <p:nvPr/>
        </p:nvSpPr>
        <p:spPr>
          <a:xfrm>
            <a:off x="949384" y="1312231"/>
            <a:ext cx="6104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400" dirty="0">
                <a:latin typeface="Spoqa Han Sans"/>
              </a:rPr>
              <a:t>OPENWEATHER</a:t>
            </a:r>
            <a:r>
              <a:rPr lang="ko-KR" altLang="en-US" sz="2400" dirty="0">
                <a:latin typeface="Spoqa Han Sans"/>
              </a:rPr>
              <a:t> 사이트 가입하기</a:t>
            </a:r>
            <a:endParaRPr lang="en-US" altLang="ko-KR" sz="2400" dirty="0">
              <a:latin typeface="Spoqa Han Sans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6EDEE9FE-D193-DD1E-22D5-ECEA086B5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286" y="1960721"/>
            <a:ext cx="5964948" cy="388791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C051AD4-1BD7-461E-112C-E662D373975D}"/>
              </a:ext>
            </a:extLst>
          </p:cNvPr>
          <p:cNvSpPr txBox="1"/>
          <p:nvPr/>
        </p:nvSpPr>
        <p:spPr>
          <a:xfrm>
            <a:off x="1306023" y="5098693"/>
            <a:ext cx="6111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https://home.openweathermap.org/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212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</a:rPr>
              <a:t>OPENWEATHER API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BC890C-19CB-24C0-D227-F75440C4CCC5}"/>
              </a:ext>
            </a:extLst>
          </p:cNvPr>
          <p:cNvSpPr txBox="1"/>
          <p:nvPr/>
        </p:nvSpPr>
        <p:spPr>
          <a:xfrm>
            <a:off x="949384" y="1312231"/>
            <a:ext cx="6104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Spoqa Han Sans"/>
              </a:rPr>
              <a:t>2. </a:t>
            </a:r>
            <a:r>
              <a:rPr lang="ko-KR" altLang="en-US" sz="2400" dirty="0">
                <a:latin typeface="Spoqa Han Sans"/>
              </a:rPr>
              <a:t>로그인 후 </a:t>
            </a:r>
            <a:r>
              <a:rPr lang="en-US" altLang="ko-KR" sz="2400" dirty="0">
                <a:latin typeface="Spoqa Han Sans"/>
              </a:rPr>
              <a:t>API KEY </a:t>
            </a:r>
            <a:r>
              <a:rPr lang="ko-KR" altLang="en-US" sz="2400" dirty="0">
                <a:latin typeface="Spoqa Han Sans"/>
              </a:rPr>
              <a:t>발급받기</a:t>
            </a:r>
            <a:endParaRPr lang="en-US" altLang="ko-KR" sz="2400" dirty="0">
              <a:latin typeface="Spoqa Han Sans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EFC1B91A-9B92-7F6D-AF4A-905FEECD3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304" y="2171474"/>
            <a:ext cx="4635187" cy="1997446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95B33C51-4C00-8CD2-CDF4-D09D14D5D6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8684" y="3483648"/>
            <a:ext cx="5221799" cy="266724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16F0EE45-8A29-DFBC-09EC-F2E93F73E0AC}"/>
              </a:ext>
            </a:extLst>
          </p:cNvPr>
          <p:cNvSpPr txBox="1"/>
          <p:nvPr/>
        </p:nvSpPr>
        <p:spPr>
          <a:xfrm>
            <a:off x="794221" y="1745155"/>
            <a:ext cx="5133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8415"/>
                </a:solidFill>
              </a:rPr>
              <a:t>1</a:t>
            </a:r>
            <a:endParaRPr lang="ko-KR" altLang="en-US" sz="4800" b="1" dirty="0">
              <a:solidFill>
                <a:srgbClr val="FF8415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62BCF68-2EBC-85B5-7394-C1B572C74A7C}"/>
              </a:ext>
            </a:extLst>
          </p:cNvPr>
          <p:cNvSpPr txBox="1"/>
          <p:nvPr/>
        </p:nvSpPr>
        <p:spPr>
          <a:xfrm>
            <a:off x="5613564" y="3224551"/>
            <a:ext cx="5133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8415"/>
                </a:solidFill>
              </a:rPr>
              <a:t>2</a:t>
            </a:r>
            <a:endParaRPr lang="ko-KR" altLang="en-US" sz="4800" b="1" dirty="0">
              <a:solidFill>
                <a:srgbClr val="FF8415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9FE05D2-1DC7-7BD4-E3F2-3D6C320A63A4}"/>
              </a:ext>
            </a:extLst>
          </p:cNvPr>
          <p:cNvSpPr txBox="1"/>
          <p:nvPr/>
        </p:nvSpPr>
        <p:spPr>
          <a:xfrm>
            <a:off x="5790313" y="5197497"/>
            <a:ext cx="6111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- Default key </a:t>
            </a:r>
            <a:r>
              <a:rPr lang="ko-KR" altLang="en-US" sz="1800" dirty="0"/>
              <a:t>존재 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4234110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</a:rPr>
              <a:t>OPENWEATHER API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BC890C-19CB-24C0-D227-F75440C4CCC5}"/>
              </a:ext>
            </a:extLst>
          </p:cNvPr>
          <p:cNvSpPr txBox="1"/>
          <p:nvPr/>
        </p:nvSpPr>
        <p:spPr>
          <a:xfrm>
            <a:off x="941752" y="1184779"/>
            <a:ext cx="6104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Spoqa Han Sans"/>
              </a:rPr>
              <a:t>3. API </a:t>
            </a:r>
            <a:r>
              <a:rPr lang="ko-KR" altLang="en-US" sz="2400" dirty="0">
                <a:latin typeface="Spoqa Han Sans"/>
              </a:rPr>
              <a:t>사용하기</a:t>
            </a:r>
            <a:endParaRPr lang="en-US" altLang="ko-KR" sz="2400" dirty="0">
              <a:latin typeface="Spoqa Han Sans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5B65E2A2-F7BA-983F-CF95-3BF63D67B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049" y="1773896"/>
            <a:ext cx="8043167" cy="36450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6631BA-4554-4008-AFC2-BA235D88EDB2}"/>
              </a:ext>
            </a:extLst>
          </p:cNvPr>
          <p:cNvSpPr txBox="1"/>
          <p:nvPr/>
        </p:nvSpPr>
        <p:spPr>
          <a:xfrm>
            <a:off x="2214975" y="5636871"/>
            <a:ext cx="717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현재 날씨를 가져올 수 있는 </a:t>
            </a:r>
            <a:r>
              <a:rPr lang="en-US" altLang="ko-KR" dirty="0" err="1"/>
              <a:t>api</a:t>
            </a:r>
            <a:r>
              <a:rPr lang="ko-KR" altLang="en-US" dirty="0"/>
              <a:t>인 </a:t>
            </a:r>
            <a:r>
              <a:rPr lang="en-US" altLang="ko-KR" dirty="0"/>
              <a:t>current weather data</a:t>
            </a:r>
            <a:r>
              <a:rPr lang="ko-KR" altLang="en-US" dirty="0"/>
              <a:t>를 사용</a:t>
            </a:r>
          </a:p>
        </p:txBody>
      </p:sp>
    </p:spTree>
    <p:extLst>
      <p:ext uri="{BB962C8B-B14F-4D97-AF65-F5344CB8AC3E}">
        <p14:creationId xmlns:p14="http://schemas.microsoft.com/office/powerpoint/2010/main" val="1954765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</a:rPr>
              <a:t>OPENWEATHER API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BC890C-19CB-24C0-D227-F75440C4CCC5}"/>
              </a:ext>
            </a:extLst>
          </p:cNvPr>
          <p:cNvSpPr txBox="1"/>
          <p:nvPr/>
        </p:nvSpPr>
        <p:spPr>
          <a:xfrm>
            <a:off x="941752" y="1184779"/>
            <a:ext cx="6104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Spoqa Han Sans"/>
              </a:rPr>
              <a:t>3. API </a:t>
            </a:r>
            <a:r>
              <a:rPr lang="ko-KR" altLang="en-US" sz="2400" dirty="0">
                <a:latin typeface="Spoqa Han Sans"/>
              </a:rPr>
              <a:t>사용하기</a:t>
            </a:r>
            <a:endParaRPr lang="en-US" altLang="ko-KR" sz="2400" dirty="0">
              <a:latin typeface="Spoqa Han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631BA-4554-4008-AFC2-BA235D88EDB2}"/>
              </a:ext>
            </a:extLst>
          </p:cNvPr>
          <p:cNvSpPr txBox="1"/>
          <p:nvPr/>
        </p:nvSpPr>
        <p:spPr>
          <a:xfrm>
            <a:off x="1132911" y="4340363"/>
            <a:ext cx="71766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Lat : </a:t>
            </a:r>
            <a:r>
              <a:rPr lang="ko-KR" altLang="en-US" dirty="0"/>
              <a:t>위도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Lon : </a:t>
            </a:r>
            <a:r>
              <a:rPr lang="ko-KR" altLang="en-US" dirty="0"/>
              <a:t>경도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API key : </a:t>
            </a:r>
            <a:r>
              <a:rPr lang="ko-KR" altLang="en-US" dirty="0"/>
              <a:t>발급받은 </a:t>
            </a:r>
            <a:r>
              <a:rPr lang="en-US" altLang="ko-KR" dirty="0" err="1"/>
              <a:t>api</a:t>
            </a:r>
            <a:r>
              <a:rPr lang="en-US" altLang="ko-KR" dirty="0"/>
              <a:t> key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Lang : </a:t>
            </a:r>
            <a:r>
              <a:rPr lang="ko-KR" altLang="en-US" dirty="0"/>
              <a:t>언어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Units: </a:t>
            </a:r>
            <a:r>
              <a:rPr lang="ko-KR" altLang="en-US" dirty="0"/>
              <a:t>섭씨 화씨 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0D17820B-F3E4-2037-E819-DEBA1A4BB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530" y="1834346"/>
            <a:ext cx="6005080" cy="2270957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A7792346-BFD8-88FD-8EBF-26A63AD3D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2049" y="2182629"/>
            <a:ext cx="4511431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42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</a:rPr>
              <a:t>OPENWEATHER API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BC890C-19CB-24C0-D227-F75440C4CCC5}"/>
              </a:ext>
            </a:extLst>
          </p:cNvPr>
          <p:cNvSpPr txBox="1"/>
          <p:nvPr/>
        </p:nvSpPr>
        <p:spPr>
          <a:xfrm>
            <a:off x="941752" y="1184779"/>
            <a:ext cx="6104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Spoqa Han Sans"/>
              </a:rPr>
              <a:t>3. API </a:t>
            </a:r>
            <a:r>
              <a:rPr lang="ko-KR" altLang="en-US" sz="2400" dirty="0">
                <a:latin typeface="Spoqa Han Sans"/>
              </a:rPr>
              <a:t>사용하기</a:t>
            </a:r>
            <a:endParaRPr lang="en-US" altLang="ko-KR" sz="2400" dirty="0">
              <a:latin typeface="Spoqa Han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631BA-4554-4008-AFC2-BA235D88EDB2}"/>
              </a:ext>
            </a:extLst>
          </p:cNvPr>
          <p:cNvSpPr txBox="1"/>
          <p:nvPr/>
        </p:nvSpPr>
        <p:spPr>
          <a:xfrm>
            <a:off x="974177" y="4922122"/>
            <a:ext cx="717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형태로 </a:t>
            </a:r>
            <a:r>
              <a:rPr lang="en-US" altLang="ko-KR" dirty="0"/>
              <a:t>return</a:t>
            </a:r>
            <a:endParaRPr lang="ko-KR" altLang="en-US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A4831BE-5151-37D3-A5CE-DEFB85BAC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752" y="1662371"/>
            <a:ext cx="10154598" cy="295118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D4D9E37B-EDAE-A61D-A2E3-85BBDB0AF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6404" y="2719520"/>
            <a:ext cx="3385672" cy="337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67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</a:rPr>
              <a:t>OPENWEATHER API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BC890C-19CB-24C0-D227-F75440C4CCC5}"/>
              </a:ext>
            </a:extLst>
          </p:cNvPr>
          <p:cNvSpPr txBox="1"/>
          <p:nvPr/>
        </p:nvSpPr>
        <p:spPr>
          <a:xfrm>
            <a:off x="941752" y="1184779"/>
            <a:ext cx="6104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Spoqa Han Sans"/>
              </a:rPr>
              <a:t>3. API </a:t>
            </a:r>
            <a:r>
              <a:rPr lang="ko-KR" altLang="en-US" sz="2400" dirty="0">
                <a:latin typeface="Spoqa Han Sans"/>
              </a:rPr>
              <a:t>사용하기</a:t>
            </a:r>
            <a:endParaRPr lang="en-US" altLang="ko-KR" sz="2400" dirty="0">
              <a:latin typeface="Spoqa Han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631BA-4554-4008-AFC2-BA235D88EDB2}"/>
              </a:ext>
            </a:extLst>
          </p:cNvPr>
          <p:cNvSpPr txBox="1"/>
          <p:nvPr/>
        </p:nvSpPr>
        <p:spPr>
          <a:xfrm>
            <a:off x="1236879" y="1707430"/>
            <a:ext cx="717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_</a:t>
            </a:r>
            <a:r>
              <a:rPr lang="ko-KR" altLang="en-US" dirty="0" err="1"/>
              <a:t>현위치</a:t>
            </a:r>
            <a:r>
              <a:rPr lang="ko-KR" altLang="en-US" dirty="0"/>
              <a:t> 불러오기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101708F-5AC4-3F1F-DE5D-FD27BD157567}"/>
              </a:ext>
            </a:extLst>
          </p:cNvPr>
          <p:cNvSpPr txBox="1"/>
          <p:nvPr/>
        </p:nvSpPr>
        <p:spPr>
          <a:xfrm>
            <a:off x="1180761" y="3053374"/>
            <a:ext cx="610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- </a:t>
            </a:r>
            <a:r>
              <a:rPr lang="en-US" altLang="ko-KR" dirty="0" err="1"/>
              <a:t>Js</a:t>
            </a:r>
            <a:r>
              <a:rPr lang="ko-KR" altLang="en-US" dirty="0"/>
              <a:t>의 </a:t>
            </a:r>
            <a:r>
              <a:rPr lang="en-US" altLang="ko-KR" dirty="0"/>
              <a:t>geolocation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메소드 사용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D61BAE52-01D3-0670-2CFF-3C6A651F8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597" y="2254567"/>
            <a:ext cx="10433354" cy="774672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98E8BC9-DABD-75CB-7D4F-424367836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737" y="3506893"/>
            <a:ext cx="6418502" cy="1910677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A95F9B2-CDF4-A582-80C7-8FE16FF60255}"/>
              </a:ext>
            </a:extLst>
          </p:cNvPr>
          <p:cNvSpPr txBox="1"/>
          <p:nvPr/>
        </p:nvSpPr>
        <p:spPr>
          <a:xfrm>
            <a:off x="1116083" y="5583001"/>
            <a:ext cx="610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콘솔에 현재 위치의 위도 경도 찍어보기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2457928-4DB8-C396-81DA-40BD638473E3}"/>
              </a:ext>
            </a:extLst>
          </p:cNvPr>
          <p:cNvSpPr txBox="1"/>
          <p:nvPr/>
        </p:nvSpPr>
        <p:spPr>
          <a:xfrm>
            <a:off x="5828684" y="5570252"/>
            <a:ext cx="54938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6"/>
              </a:rPr>
              <a:t>https://developer.mozilla.org/ko/docs/Web/API/Geolocation/getCurrentPosition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4921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4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그룹 76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78" name="그룹 77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105" name="직선 연결선 10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0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9" name="그룹 78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98" name="직선 연결선 9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80" name="그룹 79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91" name="직선 연결선 9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 9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81" name="그룹 80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87" name="직선 연결선 8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82" name="그룹 8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83" name="직선 연결선 82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그룹 47"/>
          <p:cNvGrpSpPr/>
          <p:nvPr/>
        </p:nvGrpSpPr>
        <p:grpSpPr>
          <a:xfrm>
            <a:off x="2561523" y="469557"/>
            <a:ext cx="9046178" cy="5932966"/>
            <a:chOff x="653514" y="531109"/>
            <a:chExt cx="11135864" cy="5871414"/>
          </a:xfrm>
        </p:grpSpPr>
        <p:sp>
          <p:nvSpPr>
            <p:cNvPr id="47" name="모서리가 둥근 직사각형 46"/>
            <p:cNvSpPr/>
            <p:nvPr/>
          </p:nvSpPr>
          <p:spPr>
            <a:xfrm>
              <a:off x="1030529" y="850179"/>
              <a:ext cx="10758849" cy="5552344"/>
            </a:xfrm>
            <a:prstGeom prst="roundRect">
              <a:avLst>
                <a:gd name="adj" fmla="val 7527"/>
              </a:avLst>
            </a:prstGeom>
            <a:solidFill>
              <a:srgbClr val="DEDEDE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653514" y="531109"/>
              <a:ext cx="10958750" cy="5719014"/>
              <a:chOff x="1994848" y="750628"/>
              <a:chExt cx="8354704" cy="5229367"/>
            </a:xfrm>
          </p:grpSpPr>
          <p:sp>
            <p:nvSpPr>
              <p:cNvPr id="43" name="모서리가 둥근 직사각형 42"/>
              <p:cNvSpPr/>
              <p:nvPr/>
            </p:nvSpPr>
            <p:spPr>
              <a:xfrm>
                <a:off x="2147248" y="903028"/>
                <a:ext cx="8202304" cy="5076967"/>
              </a:xfrm>
              <a:prstGeom prst="roundRect">
                <a:avLst>
                  <a:gd name="adj" fmla="val 7527"/>
                </a:avLst>
              </a:prstGeom>
              <a:solidFill>
                <a:srgbClr val="DEDEDE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모서리가 둥근 직사각형 43"/>
              <p:cNvSpPr/>
              <p:nvPr/>
            </p:nvSpPr>
            <p:spPr>
              <a:xfrm>
                <a:off x="1994848" y="750628"/>
                <a:ext cx="8202304" cy="5076967"/>
              </a:xfrm>
              <a:prstGeom prst="roundRect">
                <a:avLst>
                  <a:gd name="adj" fmla="val 7527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9" name="그룹 48"/>
          <p:cNvGrpSpPr/>
          <p:nvPr/>
        </p:nvGrpSpPr>
        <p:grpSpPr>
          <a:xfrm>
            <a:off x="5828668" y="637974"/>
            <a:ext cx="2516380" cy="554904"/>
            <a:chOff x="4901965" y="686742"/>
            <a:chExt cx="2516380" cy="554904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4901965" y="686742"/>
              <a:ext cx="2516380" cy="554904"/>
            </a:xfrm>
            <a:prstGeom prst="roundRect">
              <a:avLst>
                <a:gd name="adj" fmla="val 27489"/>
              </a:avLst>
            </a:prstGeom>
            <a:solidFill>
              <a:schemeClr val="tx1">
                <a:lumMod val="95000"/>
                <a:lumOff val="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145504" y="753935"/>
              <a:ext cx="19709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spc="600" dirty="0">
                  <a:solidFill>
                    <a:schemeClr val="bg1"/>
                  </a:solidFill>
                </a:rPr>
                <a:t>목차</a:t>
              </a:r>
            </a:p>
          </p:txBody>
        </p:sp>
      </p:grp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419" t="12047" r="12105" b="14458"/>
          <a:stretch/>
        </p:blipFill>
        <p:spPr>
          <a:xfrm>
            <a:off x="200024" y="243840"/>
            <a:ext cx="1731645" cy="678180"/>
          </a:xfrm>
          <a:prstGeom prst="rect">
            <a:avLst/>
          </a:prstGeom>
          <a:ln>
            <a:noFill/>
          </a:ln>
        </p:spPr>
      </p:pic>
      <p:grpSp>
        <p:nvGrpSpPr>
          <p:cNvPr id="64" name="그룹 63"/>
          <p:cNvGrpSpPr/>
          <p:nvPr/>
        </p:nvGrpSpPr>
        <p:grpSpPr>
          <a:xfrm>
            <a:off x="3338284" y="1929358"/>
            <a:ext cx="7298089" cy="523220"/>
            <a:chOff x="3526970" y="1929358"/>
            <a:chExt cx="7298089" cy="523220"/>
          </a:xfrm>
        </p:grpSpPr>
        <p:sp>
          <p:nvSpPr>
            <p:cNvPr id="57" name="TextBox 56"/>
            <p:cNvSpPr txBox="1"/>
            <p:nvPr/>
          </p:nvSpPr>
          <p:spPr>
            <a:xfrm>
              <a:off x="3526970" y="1944914"/>
              <a:ext cx="249038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</a:rPr>
                <a:t>API</a:t>
              </a:r>
              <a:r>
                <a:rPr lang="ko-KR" altLang="en-US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</a:rPr>
                <a:t>란</a:t>
              </a:r>
              <a:r>
                <a:rPr lang="en-US" altLang="ko-KR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</a:rPr>
                <a:t>?</a:t>
              </a:r>
              <a:endParaRPr lang="ko-KR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59" name="직선 연결선 58"/>
            <p:cNvCxnSpPr>
              <a:cxnSpLocks/>
            </p:cNvCxnSpPr>
            <p:nvPr/>
          </p:nvCxnSpPr>
          <p:spPr>
            <a:xfrm>
              <a:off x="6096000" y="2191135"/>
              <a:ext cx="3106057" cy="0"/>
            </a:xfrm>
            <a:prstGeom prst="line">
              <a:avLst/>
            </a:prstGeom>
            <a:ln w="44450">
              <a:solidFill>
                <a:schemeClr val="tx1">
                  <a:lumMod val="65000"/>
                  <a:lumOff val="35000"/>
                  <a:alpha val="5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9765516" y="1929358"/>
              <a:ext cx="10595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</a:rPr>
                <a:t>02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3360056" y="2662332"/>
            <a:ext cx="7298089" cy="523220"/>
            <a:chOff x="3526970" y="1929358"/>
            <a:chExt cx="7298089" cy="523220"/>
          </a:xfrm>
        </p:grpSpPr>
        <p:sp>
          <p:nvSpPr>
            <p:cNvPr id="66" name="TextBox 65"/>
            <p:cNvSpPr txBox="1"/>
            <p:nvPr/>
          </p:nvSpPr>
          <p:spPr>
            <a:xfrm>
              <a:off x="3526970" y="1944914"/>
              <a:ext cx="249038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</a:rPr>
                <a:t>KAKAOMAP</a:t>
              </a:r>
              <a:r>
                <a:rPr lang="ko-KR" altLang="en-US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</a:rPr>
                <a:t> </a:t>
              </a:r>
              <a:r>
                <a:rPr lang="en-US" altLang="ko-KR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</a:rPr>
                <a:t>API</a:t>
              </a:r>
              <a:endParaRPr lang="ko-KR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67" name="직선 연결선 66"/>
            <p:cNvCxnSpPr/>
            <p:nvPr/>
          </p:nvCxnSpPr>
          <p:spPr>
            <a:xfrm>
              <a:off x="6096000" y="2191135"/>
              <a:ext cx="3106057" cy="0"/>
            </a:xfrm>
            <a:prstGeom prst="line">
              <a:avLst/>
            </a:prstGeom>
            <a:ln w="44450">
              <a:solidFill>
                <a:schemeClr val="tx1">
                  <a:lumMod val="65000"/>
                  <a:lumOff val="35000"/>
                  <a:alpha val="5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9765516" y="1929358"/>
              <a:ext cx="10595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</a:rPr>
                <a:t>05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3367314" y="3366274"/>
            <a:ext cx="7298089" cy="523220"/>
            <a:chOff x="3526970" y="1929358"/>
            <a:chExt cx="7298089" cy="523220"/>
          </a:xfrm>
        </p:grpSpPr>
        <p:sp>
          <p:nvSpPr>
            <p:cNvPr id="70" name="TextBox 69"/>
            <p:cNvSpPr txBox="1"/>
            <p:nvPr/>
          </p:nvSpPr>
          <p:spPr>
            <a:xfrm>
              <a:off x="3526970" y="1944914"/>
              <a:ext cx="286825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</a:rPr>
                <a:t>OPENWEATHER API</a:t>
              </a:r>
              <a:endParaRPr lang="ko-KR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71" name="직선 연결선 70"/>
            <p:cNvCxnSpPr>
              <a:cxnSpLocks/>
              <a:stCxn id="70" idx="3"/>
            </p:cNvCxnSpPr>
            <p:nvPr/>
          </p:nvCxnSpPr>
          <p:spPr>
            <a:xfrm flipV="1">
              <a:off x="6395220" y="2191135"/>
              <a:ext cx="2806837" cy="1"/>
            </a:xfrm>
            <a:prstGeom prst="line">
              <a:avLst/>
            </a:prstGeom>
            <a:ln w="44450">
              <a:solidFill>
                <a:schemeClr val="tx1">
                  <a:lumMod val="65000"/>
                  <a:lumOff val="35000"/>
                  <a:alpha val="5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9765516" y="1929358"/>
              <a:ext cx="10595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</a:rPr>
                <a:t>13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3360055" y="4128276"/>
            <a:ext cx="7298089" cy="523220"/>
            <a:chOff x="3526970" y="1929358"/>
            <a:chExt cx="7298089" cy="523220"/>
          </a:xfrm>
        </p:grpSpPr>
        <p:sp>
          <p:nvSpPr>
            <p:cNvPr id="74" name="TextBox 73"/>
            <p:cNvSpPr txBox="1"/>
            <p:nvPr/>
          </p:nvSpPr>
          <p:spPr>
            <a:xfrm>
              <a:off x="3526970" y="1944914"/>
              <a:ext cx="324115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</a:rPr>
                <a:t>KAKAO </a:t>
              </a:r>
              <a:r>
                <a:rPr lang="ko-KR" altLang="en-US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</a:rPr>
                <a:t>우편번호 </a:t>
              </a:r>
              <a:r>
                <a:rPr lang="en-US" altLang="ko-KR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</a:rPr>
                <a:t>API</a:t>
              </a:r>
              <a:endParaRPr lang="ko-KR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75" name="직선 연결선 74"/>
            <p:cNvCxnSpPr>
              <a:cxnSpLocks/>
            </p:cNvCxnSpPr>
            <p:nvPr/>
          </p:nvCxnSpPr>
          <p:spPr>
            <a:xfrm>
              <a:off x="6624249" y="2191135"/>
              <a:ext cx="2577808" cy="0"/>
            </a:xfrm>
            <a:prstGeom prst="line">
              <a:avLst/>
            </a:prstGeom>
            <a:ln w="44450">
              <a:solidFill>
                <a:schemeClr val="tx1">
                  <a:lumMod val="65000"/>
                  <a:lumOff val="35000"/>
                  <a:alpha val="5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9765516" y="1929358"/>
              <a:ext cx="10595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</a:rPr>
                <a:t>31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pic>
        <p:nvPicPr>
          <p:cNvPr id="2" name="그림 1" descr="인형, 장난감이(가) 표시된 사진&#10;&#10;자동 생성된 설명">
            <a:extLst>
              <a:ext uri="{FF2B5EF4-FFF2-40B4-BE49-F238E27FC236}">
                <a16:creationId xmlns:a16="http://schemas.microsoft.com/office/drawing/2014/main" id="{E1D60513-CEA8-4F99-7827-60AEDA753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887" y="3435334"/>
            <a:ext cx="3427912" cy="342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508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</a:rPr>
              <a:t>OPENWEATHER API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BC890C-19CB-24C0-D227-F75440C4CCC5}"/>
              </a:ext>
            </a:extLst>
          </p:cNvPr>
          <p:cNvSpPr txBox="1"/>
          <p:nvPr/>
        </p:nvSpPr>
        <p:spPr>
          <a:xfrm>
            <a:off x="941752" y="1184779"/>
            <a:ext cx="6104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Spoqa Han Sans"/>
              </a:rPr>
              <a:t>3. API </a:t>
            </a:r>
            <a:r>
              <a:rPr lang="ko-KR" altLang="en-US" sz="2400" dirty="0">
                <a:latin typeface="Spoqa Han Sans"/>
              </a:rPr>
              <a:t>사용하기</a:t>
            </a:r>
            <a:endParaRPr lang="en-US" altLang="ko-KR" sz="2400" dirty="0">
              <a:latin typeface="Spoqa Han San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A95F9B2-CDF4-A582-80C7-8FE16FF60255}"/>
              </a:ext>
            </a:extLst>
          </p:cNvPr>
          <p:cNvSpPr txBox="1"/>
          <p:nvPr/>
        </p:nvSpPr>
        <p:spPr>
          <a:xfrm>
            <a:off x="896423" y="3777998"/>
            <a:ext cx="61036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현위치를 가지고 날씨 정보 받아오기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err="1"/>
              <a:t>Json</a:t>
            </a:r>
            <a:r>
              <a:rPr lang="ko-KR" altLang="en-US" dirty="0"/>
              <a:t> </a:t>
            </a:r>
            <a:r>
              <a:rPr lang="en-US" altLang="ko-KR" dirty="0"/>
              <a:t>return</a:t>
            </a:r>
            <a:r>
              <a:rPr lang="ko-KR" altLang="en-US" dirty="0"/>
              <a:t> 값에서 활용할 객체 선택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02AE1292-4479-265E-7477-EC410A29E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365" y="1833472"/>
            <a:ext cx="4993351" cy="278451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38A6591-DF0E-F944-D071-2654D03AD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195" y="1930803"/>
            <a:ext cx="5144689" cy="181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14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</a:rPr>
              <a:t>OPENWEATHER API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BC890C-19CB-24C0-D227-F75440C4CCC5}"/>
              </a:ext>
            </a:extLst>
          </p:cNvPr>
          <p:cNvSpPr txBox="1"/>
          <p:nvPr/>
        </p:nvSpPr>
        <p:spPr>
          <a:xfrm>
            <a:off x="941752" y="1184779"/>
            <a:ext cx="6104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Spoqa Han Sans"/>
              </a:rPr>
              <a:t>3. API </a:t>
            </a:r>
            <a:r>
              <a:rPr lang="ko-KR" altLang="en-US" sz="2400" dirty="0">
                <a:latin typeface="Spoqa Han Sans"/>
              </a:rPr>
              <a:t>사용하기</a:t>
            </a:r>
            <a:endParaRPr lang="en-US" altLang="ko-KR" sz="2400" dirty="0">
              <a:latin typeface="Spoqa Han Sans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3406468E-3ADE-FD02-E8E7-22A516B43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9126" y="1705882"/>
            <a:ext cx="2610774" cy="3921163"/>
          </a:xfrm>
          <a:prstGeom prst="rect">
            <a:avLst/>
          </a:prstGeom>
        </p:spPr>
      </p:pic>
      <p:grpSp>
        <p:nvGrpSpPr>
          <p:cNvPr id="65" name="그룹 64">
            <a:extLst>
              <a:ext uri="{FF2B5EF4-FFF2-40B4-BE49-F238E27FC236}">
                <a16:creationId xmlns:a16="http://schemas.microsoft.com/office/drawing/2014/main" id="{E2FC28FC-8BEE-F699-F0A6-CC3F1CCEFF56}"/>
              </a:ext>
            </a:extLst>
          </p:cNvPr>
          <p:cNvGrpSpPr/>
          <p:nvPr/>
        </p:nvGrpSpPr>
        <p:grpSpPr>
          <a:xfrm>
            <a:off x="949589" y="2266305"/>
            <a:ext cx="7187094" cy="3222113"/>
            <a:chOff x="1221419" y="1977580"/>
            <a:chExt cx="7187094" cy="3222113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49904B2-ACAC-763A-6B54-F0F91A97AA24}"/>
                </a:ext>
              </a:extLst>
            </p:cNvPr>
            <p:cNvGrpSpPr/>
            <p:nvPr/>
          </p:nvGrpSpPr>
          <p:grpSpPr>
            <a:xfrm>
              <a:off x="1221419" y="1977580"/>
              <a:ext cx="6928272" cy="3222113"/>
              <a:chOff x="1642233" y="1872343"/>
              <a:chExt cx="4120716" cy="3222113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6C8C2D07-6A0F-3AF9-DFC9-E477E8343C80}"/>
                  </a:ext>
                </a:extLst>
              </p:cNvPr>
              <p:cNvGrpSpPr/>
              <p:nvPr/>
            </p:nvGrpSpPr>
            <p:grpSpPr>
              <a:xfrm>
                <a:off x="1642233" y="1872343"/>
                <a:ext cx="4120716" cy="3222113"/>
                <a:chOff x="1045029" y="1872342"/>
                <a:chExt cx="4673600" cy="4636186"/>
              </a:xfrm>
            </p:grpSpPr>
            <p:sp>
              <p:nvSpPr>
                <p:cNvPr id="55" name="모서리가 둥근 직사각형 1">
                  <a:extLst>
                    <a:ext uri="{FF2B5EF4-FFF2-40B4-BE49-F238E27FC236}">
                      <a16:creationId xmlns:a16="http://schemas.microsoft.com/office/drawing/2014/main" id="{1DF84F2F-D5FD-AE9C-9EA6-434C0C8AF212}"/>
                    </a:ext>
                  </a:extLst>
                </p:cNvPr>
                <p:cNvSpPr/>
                <p:nvPr/>
              </p:nvSpPr>
              <p:spPr>
                <a:xfrm>
                  <a:off x="1045029" y="1872342"/>
                  <a:ext cx="4673600" cy="4636186"/>
                </a:xfrm>
                <a:prstGeom prst="roundRect">
                  <a:avLst>
                    <a:gd name="adj" fmla="val 4095"/>
                  </a:avLst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4196A137-229B-373A-1944-F3F735C906E2}"/>
                    </a:ext>
                  </a:extLst>
                </p:cNvPr>
                <p:cNvCxnSpPr/>
                <p:nvPr/>
              </p:nvCxnSpPr>
              <p:spPr>
                <a:xfrm>
                  <a:off x="1045029" y="2800746"/>
                  <a:ext cx="467360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9B86FEBF-6685-27D4-26E5-85FD06966A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76557" y="2787352"/>
                <a:ext cx="282673" cy="373916"/>
              </a:xfrm>
              <a:prstGeom prst="rect">
                <a:avLst/>
              </a:prstGeom>
            </p:spPr>
          </p:pic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24DFD04C-BE02-D32E-4287-D40D06D71C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76557" y="3522369"/>
                <a:ext cx="273787" cy="396694"/>
              </a:xfrm>
              <a:prstGeom prst="rect">
                <a:avLst/>
              </a:prstGeom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B62DC5A3-75A5-12FF-EA21-92FB41036B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78742" y="4324139"/>
                <a:ext cx="269727" cy="396694"/>
              </a:xfrm>
              <a:prstGeom prst="rect">
                <a:avLst/>
              </a:prstGeom>
            </p:spPr>
          </p:pic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D30B7A7-822B-6A0A-EAD2-7E456660552A}"/>
                </a:ext>
              </a:extLst>
            </p:cNvPr>
            <p:cNvSpPr txBox="1"/>
            <p:nvPr/>
          </p:nvSpPr>
          <p:spPr>
            <a:xfrm>
              <a:off x="2275244" y="2862403"/>
              <a:ext cx="61036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dirty="0">
                  <a:latin typeface="Spoqa Han Sans"/>
                </a:rPr>
                <a:t>현재 위치를 가져오기</a:t>
              </a:r>
              <a:endParaRPr lang="en-US" altLang="ko-KR" sz="1800" dirty="0">
                <a:latin typeface="Spoqa Han Sans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987C600-5BB2-0EE7-AC97-85BBC9EF91AC}"/>
                </a:ext>
              </a:extLst>
            </p:cNvPr>
            <p:cNvSpPr txBox="1"/>
            <p:nvPr/>
          </p:nvSpPr>
          <p:spPr>
            <a:xfrm>
              <a:off x="2304893" y="3655070"/>
              <a:ext cx="61036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dirty="0">
                  <a:latin typeface="Spoqa Han Sans"/>
                </a:rPr>
                <a:t>현재 위치 기반으로 날씨 정보 가져오기</a:t>
              </a:r>
              <a:endParaRPr lang="en-US" altLang="ko-KR" sz="1800" dirty="0">
                <a:latin typeface="Spoqa Han Sans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FAB6B91-266C-35C4-B4E0-BC006D10F9B9}"/>
                </a:ext>
              </a:extLst>
            </p:cNvPr>
            <p:cNvSpPr txBox="1"/>
            <p:nvPr/>
          </p:nvSpPr>
          <p:spPr>
            <a:xfrm>
              <a:off x="2257151" y="4419360"/>
              <a:ext cx="61036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Spoqa Han Sans"/>
                </a:rPr>
                <a:t>스타일링하기 </a:t>
              </a:r>
              <a:endParaRPr lang="en-US" altLang="ko-KR" sz="1800" dirty="0">
                <a:latin typeface="Spoqa Han Sans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2BB5A2DC-B45F-6D1E-B1FE-2C71C9D91A1C}"/>
              </a:ext>
            </a:extLst>
          </p:cNvPr>
          <p:cNvSpPr txBox="1"/>
          <p:nvPr/>
        </p:nvSpPr>
        <p:spPr>
          <a:xfrm>
            <a:off x="8872662" y="1489991"/>
            <a:ext cx="2163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>
                <a:latin typeface="Spoqa Han Sans"/>
              </a:rPr>
              <a:t>완성된 결과물</a:t>
            </a:r>
            <a:endParaRPr lang="en-US" altLang="ko-KR" sz="1800" dirty="0">
              <a:latin typeface="Spoqa Han San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F15C21D-B4C5-AEDD-64DE-D748EE56C50B}"/>
              </a:ext>
            </a:extLst>
          </p:cNvPr>
          <p:cNvSpPr txBox="1"/>
          <p:nvPr/>
        </p:nvSpPr>
        <p:spPr>
          <a:xfrm>
            <a:off x="983103" y="1755947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latin typeface="Spoqa Han Sans"/>
              </a:rPr>
              <a:t>실습</a:t>
            </a:r>
            <a:endParaRPr lang="en-US" altLang="ko-KR" sz="1800" b="1" dirty="0">
              <a:latin typeface="Spoqa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2646493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</a:rPr>
              <a:t>OPENWEATHER API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BC890C-19CB-24C0-D227-F75440C4CCC5}"/>
              </a:ext>
            </a:extLst>
          </p:cNvPr>
          <p:cNvSpPr txBox="1"/>
          <p:nvPr/>
        </p:nvSpPr>
        <p:spPr>
          <a:xfrm>
            <a:off x="941752" y="1184779"/>
            <a:ext cx="6104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Spoqa Han Sans"/>
              </a:rPr>
              <a:t>3. API </a:t>
            </a:r>
            <a:r>
              <a:rPr lang="ko-KR" altLang="en-US" sz="2400" dirty="0">
                <a:latin typeface="Spoqa Han Sans"/>
              </a:rPr>
              <a:t>사용하기</a:t>
            </a:r>
            <a:endParaRPr lang="en-US" altLang="ko-KR" sz="2400" dirty="0">
              <a:latin typeface="Spoqa Han Sans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36E03EB2-F565-6908-DF96-8E9208B40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338" y="1997234"/>
            <a:ext cx="2143534" cy="292848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A5FFB81-3252-D422-6E4A-1A245B8B16AC}"/>
              </a:ext>
            </a:extLst>
          </p:cNvPr>
          <p:cNvSpPr txBox="1"/>
          <p:nvPr/>
        </p:nvSpPr>
        <p:spPr>
          <a:xfrm>
            <a:off x="1492339" y="4996436"/>
            <a:ext cx="1337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파일구조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B187D30B-DB49-5A20-1AC8-6A3771E1A2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8569" y="1568899"/>
            <a:ext cx="3976659" cy="4221824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2377A29-54E0-2090-0AB7-A3D72CDF2B96}"/>
              </a:ext>
            </a:extLst>
          </p:cNvPr>
          <p:cNvSpPr txBox="1"/>
          <p:nvPr/>
        </p:nvSpPr>
        <p:spPr>
          <a:xfrm>
            <a:off x="8628492" y="3023692"/>
            <a:ext cx="236584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기본 제공 화면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기본 템플릿 제공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CSS </a:t>
            </a:r>
            <a:r>
              <a:rPr lang="ko-KR" altLang="en-US" dirty="0"/>
              <a:t>스타일링은 자유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9685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</a:rPr>
              <a:t>OPENWEATHER API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BC890C-19CB-24C0-D227-F75440C4CCC5}"/>
              </a:ext>
            </a:extLst>
          </p:cNvPr>
          <p:cNvSpPr txBox="1"/>
          <p:nvPr/>
        </p:nvSpPr>
        <p:spPr>
          <a:xfrm>
            <a:off x="941752" y="1184779"/>
            <a:ext cx="6104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Spoqa Han Sans"/>
              </a:rPr>
              <a:t>3. API </a:t>
            </a:r>
            <a:r>
              <a:rPr lang="ko-KR" altLang="en-US" sz="2400" dirty="0">
                <a:latin typeface="Spoqa Han Sans"/>
              </a:rPr>
              <a:t>사용하기</a:t>
            </a:r>
            <a:endParaRPr lang="en-US" altLang="ko-KR" sz="2400" dirty="0">
              <a:latin typeface="Spoqa Han San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69DAEC-A902-31FC-5793-445884312713}"/>
              </a:ext>
            </a:extLst>
          </p:cNvPr>
          <p:cNvSpPr txBox="1"/>
          <p:nvPr/>
        </p:nvSpPr>
        <p:spPr>
          <a:xfrm>
            <a:off x="3653825" y="2058943"/>
            <a:ext cx="610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https://openweathermap.org/weather-conditions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ABE1435-C6AE-8296-CA01-6163993EA38B}"/>
              </a:ext>
            </a:extLst>
          </p:cNvPr>
          <p:cNvSpPr txBox="1"/>
          <p:nvPr/>
        </p:nvSpPr>
        <p:spPr>
          <a:xfrm>
            <a:off x="3609282" y="1705293"/>
            <a:ext cx="1923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아이콘 사용방법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2127211-D4AD-4899-E862-98D73B06BF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652" y="1606101"/>
            <a:ext cx="2610774" cy="3921163"/>
          </a:xfrm>
          <a:prstGeom prst="rect">
            <a:avLst/>
          </a:prstGeom>
        </p:spPr>
      </p:pic>
      <p:pic>
        <p:nvPicPr>
          <p:cNvPr id="49" name="그림 48">
            <a:hlinkClick r:id="rId6"/>
            <a:extLst>
              <a:ext uri="{FF2B5EF4-FFF2-40B4-BE49-F238E27FC236}">
                <a16:creationId xmlns:a16="http://schemas.microsoft.com/office/drawing/2014/main" id="{20BA475C-1876-1239-00F3-C028EF81D3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6894" y="2586254"/>
            <a:ext cx="5574932" cy="1196154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6B8932C6-41EB-3B83-F3A3-C4FFEA6AE6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0053" y="3695217"/>
            <a:ext cx="3609475" cy="236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98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</a:rPr>
              <a:t>OPENWEATHER API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BC890C-19CB-24C0-D227-F75440C4CCC5}"/>
              </a:ext>
            </a:extLst>
          </p:cNvPr>
          <p:cNvSpPr txBox="1"/>
          <p:nvPr/>
        </p:nvSpPr>
        <p:spPr>
          <a:xfrm>
            <a:off x="941752" y="1184779"/>
            <a:ext cx="6104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Spoqa Han Sans"/>
              </a:rPr>
              <a:t>3. API </a:t>
            </a:r>
            <a:r>
              <a:rPr lang="ko-KR" altLang="en-US" sz="2400" dirty="0">
                <a:latin typeface="Spoqa Han Sans"/>
              </a:rPr>
              <a:t>사용하기</a:t>
            </a:r>
            <a:endParaRPr lang="en-US" altLang="ko-KR" sz="2400" dirty="0">
              <a:latin typeface="Spoqa Han San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BA0D73A-8376-58E6-07B2-5DD74209598A}"/>
              </a:ext>
            </a:extLst>
          </p:cNvPr>
          <p:cNvSpPr txBox="1"/>
          <p:nvPr/>
        </p:nvSpPr>
        <p:spPr>
          <a:xfrm>
            <a:off x="1058559" y="1661195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Spoqa Han Sans"/>
              </a:rPr>
              <a:t>Weather.js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32AC337C-204E-0BD6-48F5-C619ADFEE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624" y="2157839"/>
            <a:ext cx="9358171" cy="13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373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</a:rPr>
              <a:t>OPENWEATHER API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BC890C-19CB-24C0-D227-F75440C4CCC5}"/>
              </a:ext>
            </a:extLst>
          </p:cNvPr>
          <p:cNvSpPr txBox="1"/>
          <p:nvPr/>
        </p:nvSpPr>
        <p:spPr>
          <a:xfrm>
            <a:off x="941752" y="1184779"/>
            <a:ext cx="6104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Spoqa Han Sans"/>
              </a:rPr>
              <a:t>3. API </a:t>
            </a:r>
            <a:r>
              <a:rPr lang="ko-KR" altLang="en-US" sz="2400" dirty="0">
                <a:latin typeface="Spoqa Han Sans"/>
              </a:rPr>
              <a:t>사용하기</a:t>
            </a:r>
            <a:endParaRPr lang="en-US" altLang="ko-KR" sz="2400" dirty="0">
              <a:latin typeface="Spoqa Han San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BA0D73A-8376-58E6-07B2-5DD74209598A}"/>
              </a:ext>
            </a:extLst>
          </p:cNvPr>
          <p:cNvSpPr txBox="1"/>
          <p:nvPr/>
        </p:nvSpPr>
        <p:spPr>
          <a:xfrm>
            <a:off x="1058559" y="1661195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Spoqa Han Sans"/>
              </a:rPr>
              <a:t>Weather.js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05A8426-E4BA-4B2F-C46B-42D452ECE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984" y="2088114"/>
            <a:ext cx="5192872" cy="393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97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</a:rPr>
              <a:t>OPENWEATHER API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BC890C-19CB-24C0-D227-F75440C4CCC5}"/>
              </a:ext>
            </a:extLst>
          </p:cNvPr>
          <p:cNvSpPr txBox="1"/>
          <p:nvPr/>
        </p:nvSpPr>
        <p:spPr>
          <a:xfrm>
            <a:off x="941752" y="1184779"/>
            <a:ext cx="6104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Spoqa Han Sans"/>
              </a:rPr>
              <a:t>3. API </a:t>
            </a:r>
            <a:r>
              <a:rPr lang="ko-KR" altLang="en-US" sz="2400" dirty="0">
                <a:latin typeface="Spoqa Han Sans"/>
              </a:rPr>
              <a:t>사용하기</a:t>
            </a:r>
            <a:endParaRPr lang="en-US" altLang="ko-KR" sz="2400" dirty="0">
              <a:latin typeface="Spoqa Han San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BA0D73A-8376-58E6-07B2-5DD74209598A}"/>
              </a:ext>
            </a:extLst>
          </p:cNvPr>
          <p:cNvSpPr txBox="1"/>
          <p:nvPr/>
        </p:nvSpPr>
        <p:spPr>
          <a:xfrm>
            <a:off x="1058559" y="1661195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Spoqa Han Sans"/>
              </a:rPr>
              <a:t>Weather.js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2950EAF5-AB1E-ED95-CDA0-154E7CCFE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657" y="2000403"/>
            <a:ext cx="10112616" cy="401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36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</a:rPr>
              <a:t>OPENWEATHER API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BC890C-19CB-24C0-D227-F75440C4CCC5}"/>
              </a:ext>
            </a:extLst>
          </p:cNvPr>
          <p:cNvSpPr txBox="1"/>
          <p:nvPr/>
        </p:nvSpPr>
        <p:spPr>
          <a:xfrm>
            <a:off x="941752" y="1184779"/>
            <a:ext cx="6104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Spoqa Han Sans"/>
              </a:rPr>
              <a:t>3. API </a:t>
            </a:r>
            <a:r>
              <a:rPr lang="ko-KR" altLang="en-US" sz="2400" dirty="0">
                <a:latin typeface="Spoqa Han Sans"/>
              </a:rPr>
              <a:t>사용하기</a:t>
            </a:r>
            <a:endParaRPr lang="en-US" altLang="ko-KR" sz="2400" dirty="0">
              <a:latin typeface="Spoqa Han San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BA0D73A-8376-58E6-07B2-5DD74209598A}"/>
              </a:ext>
            </a:extLst>
          </p:cNvPr>
          <p:cNvSpPr txBox="1"/>
          <p:nvPr/>
        </p:nvSpPr>
        <p:spPr>
          <a:xfrm>
            <a:off x="1058559" y="1661195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Spoqa Han Sans"/>
              </a:rPr>
              <a:t>Weather.js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D4A8DFF-0353-AFC2-F951-E008695AB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468" y="2181377"/>
            <a:ext cx="4419983" cy="73158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A08A80F7-AFB4-568F-37E4-B895F2FFC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474" y="3591008"/>
            <a:ext cx="9662997" cy="51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164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7917" y="105542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</a:rPr>
              <a:t>OPENWEATHER API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BC890C-19CB-24C0-D227-F75440C4CCC5}"/>
              </a:ext>
            </a:extLst>
          </p:cNvPr>
          <p:cNvSpPr txBox="1"/>
          <p:nvPr/>
        </p:nvSpPr>
        <p:spPr>
          <a:xfrm>
            <a:off x="941752" y="1184779"/>
            <a:ext cx="6104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Spoqa Han Sans"/>
              </a:rPr>
              <a:t>3. API </a:t>
            </a:r>
            <a:r>
              <a:rPr lang="ko-KR" altLang="en-US" sz="2400" dirty="0">
                <a:latin typeface="Spoqa Han Sans"/>
              </a:rPr>
              <a:t>사용하기</a:t>
            </a:r>
            <a:endParaRPr lang="en-US" altLang="ko-KR" sz="2400" dirty="0">
              <a:latin typeface="Spoqa Han San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BA0D73A-8376-58E6-07B2-5DD74209598A}"/>
              </a:ext>
            </a:extLst>
          </p:cNvPr>
          <p:cNvSpPr txBox="1"/>
          <p:nvPr/>
        </p:nvSpPr>
        <p:spPr>
          <a:xfrm>
            <a:off x="2324855" y="1645299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accent2"/>
                </a:solidFill>
                <a:latin typeface="Spoqa Han Sans"/>
              </a:rPr>
              <a:t>Weather.js</a:t>
            </a:r>
            <a:r>
              <a:rPr lang="ko-KR" altLang="en-US" sz="1800" dirty="0">
                <a:solidFill>
                  <a:schemeClr val="accent2"/>
                </a:solidFill>
                <a:latin typeface="Spoqa Han Sans"/>
              </a:rPr>
              <a:t>를 다 작성한 후의 화면</a:t>
            </a:r>
            <a:endParaRPr lang="en-US" altLang="ko-KR" sz="1800" dirty="0">
              <a:solidFill>
                <a:schemeClr val="accent2"/>
              </a:solidFill>
              <a:latin typeface="Spoqa Han Sans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D31D65A3-8AB9-35DB-6CF1-724CCA2CF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054" y="1251827"/>
            <a:ext cx="4616658" cy="490009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6238F452-CCA8-CA1D-ABD1-C4F1AA9E7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158" y="4472432"/>
            <a:ext cx="4656223" cy="92972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D927D2F7-F95B-68ED-1902-4E799D08E830}"/>
              </a:ext>
            </a:extLst>
          </p:cNvPr>
          <p:cNvSpPr txBox="1"/>
          <p:nvPr/>
        </p:nvSpPr>
        <p:spPr>
          <a:xfrm>
            <a:off x="936847" y="5547022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Spoqa Han Sans"/>
              </a:rPr>
              <a:t>Weather.html</a:t>
            </a:r>
            <a:r>
              <a:rPr lang="ko-KR" altLang="en-US" sz="1800" dirty="0">
                <a:latin typeface="Spoqa Han Sans"/>
              </a:rPr>
              <a:t>에 </a:t>
            </a:r>
            <a:r>
              <a:rPr lang="en-US" altLang="ko-KR" sz="1800" dirty="0">
                <a:latin typeface="Spoqa Han Sans"/>
              </a:rPr>
              <a:t>weather.js</a:t>
            </a:r>
            <a:r>
              <a:rPr lang="ko-KR" altLang="en-US" sz="1800" dirty="0">
                <a:latin typeface="Spoqa Han Sans"/>
              </a:rPr>
              <a:t>를 연결</a:t>
            </a:r>
            <a:endParaRPr lang="en-US" altLang="ko-KR" sz="1800" dirty="0">
              <a:latin typeface="Spoqa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13501196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486310" y="1096132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</a:rPr>
              <a:t>OPENWEATHER API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BC890C-19CB-24C0-D227-F75440C4CCC5}"/>
              </a:ext>
            </a:extLst>
          </p:cNvPr>
          <p:cNvSpPr txBox="1"/>
          <p:nvPr/>
        </p:nvSpPr>
        <p:spPr>
          <a:xfrm>
            <a:off x="941752" y="1184779"/>
            <a:ext cx="6104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 err="1">
                <a:latin typeface="Spoqa Han Sans"/>
              </a:rPr>
              <a:t>Css</a:t>
            </a:r>
            <a:r>
              <a:rPr lang="en-US" altLang="ko-KR" sz="2400" dirty="0">
                <a:latin typeface="Spoqa Han Sans"/>
              </a:rPr>
              <a:t> </a:t>
            </a:r>
            <a:r>
              <a:rPr lang="ko-KR" altLang="en-US" sz="2400" dirty="0">
                <a:latin typeface="Spoqa Han Sans"/>
              </a:rPr>
              <a:t>적용해보기</a:t>
            </a:r>
            <a:endParaRPr lang="en-US" altLang="ko-KR" sz="2400" dirty="0">
              <a:latin typeface="Spoqa Han San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615F1F-61A0-C641-F9B5-5D14DB5A7EFA}"/>
              </a:ext>
            </a:extLst>
          </p:cNvPr>
          <p:cNvSpPr txBox="1"/>
          <p:nvPr/>
        </p:nvSpPr>
        <p:spPr>
          <a:xfrm>
            <a:off x="8351446" y="5232276"/>
            <a:ext cx="29312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Spoqa Han Sans"/>
              </a:rPr>
              <a:t>스타일링은 자유</a:t>
            </a:r>
            <a:endParaRPr lang="en-US" altLang="ko-KR" dirty="0">
              <a:latin typeface="Spoqa Han Sans"/>
            </a:endParaRPr>
          </a:p>
          <a:p>
            <a:pPr marL="285750" indent="-285750">
              <a:buFontTx/>
              <a:buChar char="-"/>
            </a:pPr>
            <a:endParaRPr lang="en-US" altLang="ko-KR" sz="1800" dirty="0">
              <a:latin typeface="Spoqa Han Sans"/>
            </a:endParaRPr>
          </a:p>
          <a:p>
            <a:pPr marL="285750" indent="-285750">
              <a:buFontTx/>
              <a:buChar char="-"/>
            </a:pPr>
            <a:r>
              <a:rPr lang="ko-KR" altLang="en-US" sz="1800" dirty="0">
                <a:latin typeface="Spoqa Han Sans"/>
              </a:rPr>
              <a:t>임의의 정답 코드 제공</a:t>
            </a:r>
            <a:endParaRPr lang="en-US" altLang="ko-KR" sz="1800" dirty="0">
              <a:latin typeface="Spoqa Han Sans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6BBE0A24-7E24-8E3E-F652-78C61DF1A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529" y="1741973"/>
            <a:ext cx="2682472" cy="3673158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1914543-1D54-2F52-EC71-FBF86F8BA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6304" y="1752746"/>
            <a:ext cx="3856054" cy="4130398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F5B793E-2E04-6081-E120-D905C150C1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9661" y="1752746"/>
            <a:ext cx="3398815" cy="278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15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</a:rPr>
              <a:t>API </a:t>
            </a:r>
            <a:r>
              <a:rPr lang="ko-KR" altLang="en-US" sz="2400" b="1" spc="600" dirty="0">
                <a:solidFill>
                  <a:schemeClr val="bg1"/>
                </a:solidFill>
              </a:rPr>
              <a:t>란</a:t>
            </a:r>
            <a:r>
              <a:rPr lang="en-US" altLang="ko-KR" sz="2400" b="1" spc="600" dirty="0">
                <a:solidFill>
                  <a:schemeClr val="bg1"/>
                </a:solidFill>
              </a:rPr>
              <a:t>?</a:t>
            </a:r>
            <a:endParaRPr lang="ko-KR" altLang="en-US" sz="2400" b="1" spc="600" dirty="0">
              <a:solidFill>
                <a:schemeClr val="bg1"/>
              </a:solidFill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9EEB0C2F-CC1F-3354-8D89-A901BA7F8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55" y="1551226"/>
            <a:ext cx="6479227" cy="2317608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3F2B337B-8833-34B2-EF1B-B17A291E0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689" y="4292558"/>
            <a:ext cx="10291785" cy="121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439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486310" y="1096132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</a:rPr>
              <a:t>OPENWEATHER API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BC890C-19CB-24C0-D227-F75440C4CCC5}"/>
              </a:ext>
            </a:extLst>
          </p:cNvPr>
          <p:cNvSpPr txBox="1"/>
          <p:nvPr/>
        </p:nvSpPr>
        <p:spPr>
          <a:xfrm>
            <a:off x="941752" y="1184779"/>
            <a:ext cx="6104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 err="1">
                <a:latin typeface="Spoqa Han Sans"/>
              </a:rPr>
              <a:t>Css</a:t>
            </a:r>
            <a:r>
              <a:rPr lang="en-US" altLang="ko-KR" sz="2400" dirty="0">
                <a:latin typeface="Spoqa Han Sans"/>
              </a:rPr>
              <a:t> </a:t>
            </a:r>
            <a:r>
              <a:rPr lang="ko-KR" altLang="en-US" sz="2400" dirty="0">
                <a:latin typeface="Spoqa Han Sans"/>
              </a:rPr>
              <a:t>적용해보기</a:t>
            </a:r>
            <a:endParaRPr lang="en-US" altLang="ko-KR" sz="2400" dirty="0">
              <a:latin typeface="Spoqa Han Sans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BA2BB82F-9C9C-2EDF-1579-73208B229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005" y="1588548"/>
            <a:ext cx="3901778" cy="472480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B2CB541-8655-F487-6FE1-81EA0FDCA553}"/>
              </a:ext>
            </a:extLst>
          </p:cNvPr>
          <p:cNvSpPr txBox="1"/>
          <p:nvPr/>
        </p:nvSpPr>
        <p:spPr>
          <a:xfrm>
            <a:off x="7910359" y="1800693"/>
            <a:ext cx="1399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Spoqa Han Sans"/>
              </a:rPr>
              <a:t>완성된 화면 </a:t>
            </a:r>
            <a:endParaRPr lang="en-US" altLang="ko-KR" sz="1800" dirty="0">
              <a:latin typeface="Spoqa Han Sans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730F2365-EC3F-AC76-E073-976C9FF54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7157" y="2182629"/>
            <a:ext cx="2743877" cy="364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27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</a:rPr>
              <a:t>KAKAO </a:t>
            </a:r>
            <a:r>
              <a:rPr lang="ko-KR" altLang="en-US" sz="2400" b="1" spc="300" dirty="0">
                <a:solidFill>
                  <a:schemeClr val="bg1"/>
                </a:solidFill>
              </a:rPr>
              <a:t>우편번호 </a:t>
            </a:r>
            <a:r>
              <a:rPr lang="en-US" altLang="ko-KR" sz="2400" b="1" spc="300" dirty="0">
                <a:solidFill>
                  <a:schemeClr val="bg1"/>
                </a:solidFill>
              </a:rPr>
              <a:t>API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75997C-704C-22D7-1EEC-9BC718B4BF35}"/>
              </a:ext>
            </a:extLst>
          </p:cNvPr>
          <p:cNvSpPr txBox="1"/>
          <p:nvPr/>
        </p:nvSpPr>
        <p:spPr>
          <a:xfrm>
            <a:off x="6848694" y="5735393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https://postcode.map.daum.net/guide</a:t>
            </a:r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94E8E088-216C-105F-10CF-3D47D0561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6349" y="1243615"/>
            <a:ext cx="6514906" cy="445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498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</a:rPr>
              <a:t>KAKAO </a:t>
            </a:r>
            <a:r>
              <a:rPr lang="ko-KR" altLang="en-US" sz="2400" b="1" spc="300" dirty="0">
                <a:solidFill>
                  <a:schemeClr val="bg1"/>
                </a:solidFill>
              </a:rPr>
              <a:t>우편번호 </a:t>
            </a:r>
            <a:r>
              <a:rPr lang="en-US" altLang="ko-KR" sz="2400" b="1" spc="300" dirty="0">
                <a:solidFill>
                  <a:schemeClr val="bg1"/>
                </a:solidFill>
              </a:rPr>
              <a:t>API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ABA2681A-CA56-6589-1FE0-7454852E2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069" y="1579396"/>
            <a:ext cx="8367485" cy="2453853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E059C39-59F9-F86B-6035-B5A1C3450F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299" y="2639751"/>
            <a:ext cx="6069945" cy="32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62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bg1"/>
                </a:solidFill>
              </a:rPr>
              <a:t>KAKAO </a:t>
            </a:r>
            <a:r>
              <a:rPr lang="ko-KR" altLang="en-US" sz="2400" b="1" spc="300" dirty="0">
                <a:solidFill>
                  <a:schemeClr val="bg1"/>
                </a:solidFill>
              </a:rPr>
              <a:t>우편번호 </a:t>
            </a:r>
            <a:r>
              <a:rPr lang="en-US" altLang="ko-KR" sz="2400" b="1" spc="300" dirty="0">
                <a:solidFill>
                  <a:schemeClr val="bg1"/>
                </a:solidFill>
              </a:rPr>
              <a:t>API</a:t>
            </a:r>
            <a:endParaRPr lang="ko-KR" altLang="en-US" sz="2400" b="1" spc="300" dirty="0">
              <a:solidFill>
                <a:schemeClr val="bg1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A6718BF-31EF-C741-B9EF-E97FCF168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9966" y="1526758"/>
            <a:ext cx="3854164" cy="407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3696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/>
          <p:cNvGrpSpPr/>
          <p:nvPr/>
        </p:nvGrpSpPr>
        <p:grpSpPr>
          <a:xfrm>
            <a:off x="-9203" y="0"/>
            <a:ext cx="12203249" cy="7392657"/>
            <a:chOff x="-7439" y="-3317"/>
            <a:chExt cx="12203249" cy="7392657"/>
          </a:xfrm>
        </p:grpSpPr>
        <p:grpSp>
          <p:nvGrpSpPr>
            <p:cNvPr id="58" name="그룹 57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86" name="직선 연결선 85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9" name="그룹 58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79" name="직선 연결선 78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1" name="그룹 60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72" name="직선 연결선 71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2" name="그룹 61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68" name="직선 연결선 6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3" name="그룹 62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64" name="직선 연결선 6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8" name="그룹 7"/>
          <p:cNvGrpSpPr/>
          <p:nvPr/>
        </p:nvGrpSpPr>
        <p:grpSpPr>
          <a:xfrm>
            <a:off x="1974802" y="1293222"/>
            <a:ext cx="8319202" cy="4753517"/>
            <a:chOff x="1994848" y="750628"/>
            <a:chExt cx="8507104" cy="5381767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299648" y="10554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DEDEDE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DEDEDE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3735977" y="1005839"/>
            <a:ext cx="4624251" cy="574766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871183" y="1081248"/>
            <a:ext cx="4383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300" dirty="0" err="1">
                <a:solidFill>
                  <a:schemeClr val="bg1"/>
                </a:solidFill>
                <a:latin typeface="+mn-ea"/>
              </a:rPr>
              <a:t>프론트엔드</a:t>
            </a:r>
            <a:r>
              <a:rPr lang="ko-KR" altLang="en-US" b="1" spc="3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spc="300" dirty="0">
                <a:solidFill>
                  <a:schemeClr val="bg1"/>
                </a:solidFill>
                <a:latin typeface="+mn-ea"/>
              </a:rPr>
              <a:t>7</a:t>
            </a:r>
            <a:r>
              <a:rPr lang="ko-KR" altLang="en-US" b="1" spc="300" dirty="0">
                <a:solidFill>
                  <a:schemeClr val="bg1"/>
                </a:solidFill>
                <a:latin typeface="+mn-ea"/>
              </a:rPr>
              <a:t>주차 세미나</a:t>
            </a:r>
            <a:endParaRPr lang="en-US" altLang="ko-KR" b="1" spc="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530728" y="3358065"/>
            <a:ext cx="5412059" cy="391866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965585" y="2612038"/>
            <a:ext cx="441659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감사합니다</a:t>
            </a:r>
            <a:endParaRPr lang="en-US" altLang="ko-KR" sz="6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81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300" dirty="0">
                <a:solidFill>
                  <a:schemeClr val="bg1"/>
                </a:solidFill>
              </a:rPr>
              <a:t>출처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C8D138-7E4A-CF4C-608D-704B4A091DD3}"/>
              </a:ext>
            </a:extLst>
          </p:cNvPr>
          <p:cNvSpPr txBox="1"/>
          <p:nvPr/>
        </p:nvSpPr>
        <p:spPr>
          <a:xfrm>
            <a:off x="1586325" y="1553124"/>
            <a:ext cx="756924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출처</a:t>
            </a:r>
            <a:endParaRPr lang="en-US" altLang="ko-KR" b="1" dirty="0"/>
          </a:p>
          <a:p>
            <a:r>
              <a:rPr lang="en-US" altLang="ko-KR" b="1" dirty="0" err="1"/>
              <a:t>Kakaomap</a:t>
            </a:r>
            <a:endParaRPr lang="en-US" altLang="ko-KR" b="1" dirty="0"/>
          </a:p>
          <a:p>
            <a:r>
              <a:rPr lang="ko-KR" altLang="en-US" dirty="0">
                <a:hlinkClick r:id="rId4"/>
              </a:rPr>
              <a:t>https://apis.map.kakao.com/web/</a:t>
            </a:r>
            <a:endParaRPr lang="ko-KR" altLang="en-US" dirty="0"/>
          </a:p>
          <a:p>
            <a:endParaRPr lang="en-US" altLang="ko-KR" dirty="0"/>
          </a:p>
          <a:p>
            <a:r>
              <a:rPr lang="en-US" altLang="ko-KR" b="1" dirty="0" err="1"/>
              <a:t>openweathermap</a:t>
            </a:r>
            <a:endParaRPr lang="en-US" altLang="ko-KR" b="1" dirty="0"/>
          </a:p>
          <a:p>
            <a:r>
              <a:rPr lang="ko-KR" altLang="en-US" dirty="0">
                <a:hlinkClick r:id="rId5"/>
              </a:rPr>
              <a:t>https://programmings.tistory.com/28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 err="1"/>
              <a:t>Daum</a:t>
            </a:r>
            <a:r>
              <a:rPr lang="en-US" altLang="ko-KR" b="1" dirty="0"/>
              <a:t> </a:t>
            </a:r>
            <a:r>
              <a:rPr lang="ko-KR" altLang="en-US" b="1" dirty="0"/>
              <a:t>문자인증</a:t>
            </a:r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FA7B1E-3D07-7311-3B65-0936783B2E37}"/>
              </a:ext>
            </a:extLst>
          </p:cNvPr>
          <p:cNvSpPr txBox="1"/>
          <p:nvPr/>
        </p:nvSpPr>
        <p:spPr>
          <a:xfrm>
            <a:off x="1610614" y="4002046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6"/>
              </a:rPr>
              <a:t>https://postcode.map.daum.net/guide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52BB187-7028-7052-4E9A-F676894DB5F1}"/>
              </a:ext>
            </a:extLst>
          </p:cNvPr>
          <p:cNvSpPr txBox="1"/>
          <p:nvPr/>
        </p:nvSpPr>
        <p:spPr>
          <a:xfrm>
            <a:off x="1615815" y="4980062"/>
            <a:ext cx="610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7"/>
              </a:rPr>
              <a:t>https://helloworld-88.tistory.com/21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36F232-4707-9F73-002A-CB529950093D}"/>
              </a:ext>
            </a:extLst>
          </p:cNvPr>
          <p:cNvSpPr txBox="1"/>
          <p:nvPr/>
        </p:nvSpPr>
        <p:spPr>
          <a:xfrm>
            <a:off x="1586325" y="4516276"/>
            <a:ext cx="610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3835754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</a:rPr>
              <a:t>API </a:t>
            </a:r>
            <a:r>
              <a:rPr lang="ko-KR" altLang="en-US" sz="2400" b="1" spc="600" dirty="0">
                <a:solidFill>
                  <a:schemeClr val="bg1"/>
                </a:solidFill>
              </a:rPr>
              <a:t>란</a:t>
            </a:r>
            <a:r>
              <a:rPr lang="en-US" altLang="ko-KR" sz="2400" b="1" spc="600" dirty="0">
                <a:solidFill>
                  <a:schemeClr val="bg1"/>
                </a:solidFill>
              </a:rPr>
              <a:t>?</a:t>
            </a:r>
            <a:endParaRPr lang="ko-KR" altLang="en-US" sz="2400" b="1" spc="600" dirty="0">
              <a:solidFill>
                <a:schemeClr val="bg1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8089D19-20E3-0BE0-5A28-CB6EDC8B7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751" y="1459067"/>
            <a:ext cx="9687046" cy="157722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821F3421-9478-B6FC-C072-AC62CE159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427" y="3022492"/>
            <a:ext cx="6690940" cy="30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48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</a:rPr>
              <a:t>KAKAO MAP API</a:t>
            </a:r>
            <a:endParaRPr lang="ko-KR" altLang="en-US" sz="2400" b="1" spc="6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29440" y="1415205"/>
            <a:ext cx="5451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KAKAO MAP API</a:t>
            </a:r>
            <a:r>
              <a:rPr lang="ko-KR" altLang="en-US" sz="4000" b="1" dirty="0"/>
              <a:t>란 </a:t>
            </a:r>
            <a:r>
              <a:rPr lang="en-US" altLang="ko-KR" sz="4000" b="1" dirty="0"/>
              <a:t>?</a:t>
            </a:r>
            <a:endParaRPr lang="ko-KR" altLang="en-US" sz="40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C6B002-5A31-D742-4F3C-1FD3673FBCBB}"/>
              </a:ext>
            </a:extLst>
          </p:cNvPr>
          <p:cNvSpPr txBox="1"/>
          <p:nvPr/>
        </p:nvSpPr>
        <p:spPr>
          <a:xfrm>
            <a:off x="1241553" y="2074315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https://apis.map.kakao.com/web/</a:t>
            </a:r>
            <a:endParaRPr lang="ko-KR" altLang="en-US" dirty="0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373F43A3-6E3A-F6D6-6EAF-14D123478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164" y="2595957"/>
            <a:ext cx="9056175" cy="339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56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</a:rPr>
              <a:t>KAKAO MAP API</a:t>
            </a:r>
            <a:endParaRPr lang="ko-KR" altLang="en-US" sz="2400" b="1" spc="6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29440" y="1415205"/>
            <a:ext cx="6904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현재 위치 지도에 표시해보기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C699FBC-BD87-F41B-AE66-908F676A11BB}"/>
              </a:ext>
            </a:extLst>
          </p:cNvPr>
          <p:cNvSpPr txBox="1"/>
          <p:nvPr/>
        </p:nvSpPr>
        <p:spPr>
          <a:xfrm>
            <a:off x="1282164" y="2069205"/>
            <a:ext cx="7627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https://apis.map.kakao.com/web/sample/geolocationMarker/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115C5DE-A59F-D8E7-55E3-AD94A2FD1D2A}"/>
              </a:ext>
            </a:extLst>
          </p:cNvPr>
          <p:cNvSpPr txBox="1"/>
          <p:nvPr/>
        </p:nvSpPr>
        <p:spPr>
          <a:xfrm>
            <a:off x="1267331" y="2805278"/>
            <a:ext cx="6904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이미지 커스텀 해보기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13FA60A-4277-77EB-1087-A707057036CC}"/>
              </a:ext>
            </a:extLst>
          </p:cNvPr>
          <p:cNvSpPr txBox="1"/>
          <p:nvPr/>
        </p:nvSpPr>
        <p:spPr>
          <a:xfrm>
            <a:off x="1338048" y="3513451"/>
            <a:ext cx="7515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https://apis.map.kakao.com/web/sample/basicMarkerImage/</a:t>
            </a:r>
            <a:endParaRPr lang="ko-KR" altLang="en-US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23610D0-9D73-4660-E760-6B721B7AE841}"/>
              </a:ext>
            </a:extLst>
          </p:cNvPr>
          <p:cNvGrpSpPr/>
          <p:nvPr/>
        </p:nvGrpSpPr>
        <p:grpSpPr>
          <a:xfrm>
            <a:off x="1312644" y="4024003"/>
            <a:ext cx="9232719" cy="2051724"/>
            <a:chOff x="1642233" y="1872343"/>
            <a:chExt cx="4120716" cy="3222113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72D18314-1B85-D535-6B0D-F993F7772015}"/>
                </a:ext>
              </a:extLst>
            </p:cNvPr>
            <p:cNvGrpSpPr/>
            <p:nvPr/>
          </p:nvGrpSpPr>
          <p:grpSpPr>
            <a:xfrm>
              <a:off x="1642233" y="1872343"/>
              <a:ext cx="4120716" cy="3222113"/>
              <a:chOff x="1045029" y="1872342"/>
              <a:chExt cx="4673600" cy="4636186"/>
            </a:xfrm>
          </p:grpSpPr>
          <p:sp>
            <p:nvSpPr>
              <p:cNvPr id="60" name="모서리가 둥근 직사각형 1">
                <a:extLst>
                  <a:ext uri="{FF2B5EF4-FFF2-40B4-BE49-F238E27FC236}">
                    <a16:creationId xmlns:a16="http://schemas.microsoft.com/office/drawing/2014/main" id="{D3DEA546-207A-4B8D-F8EE-32EE2123B627}"/>
                  </a:ext>
                </a:extLst>
              </p:cNvPr>
              <p:cNvSpPr/>
              <p:nvPr/>
            </p:nvSpPr>
            <p:spPr>
              <a:xfrm>
                <a:off x="1045029" y="1872342"/>
                <a:ext cx="4673600" cy="4636186"/>
              </a:xfrm>
              <a:prstGeom prst="roundRect">
                <a:avLst>
                  <a:gd name="adj" fmla="val 4095"/>
                </a:avLst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ABE5F825-8E30-200B-2E7F-09409C29FC8B}"/>
                  </a:ext>
                </a:extLst>
              </p:cNvPr>
              <p:cNvCxnSpPr/>
              <p:nvPr/>
            </p:nvCxnSpPr>
            <p:spPr>
              <a:xfrm>
                <a:off x="1045029" y="2800746"/>
                <a:ext cx="46736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A1AF168D-4E79-81A7-C59B-AF4B9A1DF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6556" y="2787350"/>
              <a:ext cx="141526" cy="393994"/>
            </a:xfrm>
            <a:prstGeom prst="rect">
              <a:avLst/>
            </a:prstGeom>
          </p:spPr>
        </p:pic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EEA1CFC7-E55D-8DAD-E118-57AD18B449B0}"/>
              </a:ext>
            </a:extLst>
          </p:cNvPr>
          <p:cNvSpPr txBox="1"/>
          <p:nvPr/>
        </p:nvSpPr>
        <p:spPr>
          <a:xfrm>
            <a:off x="2212943" y="4572083"/>
            <a:ext cx="610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발급받은 </a:t>
            </a:r>
            <a:r>
              <a:rPr lang="en-US" altLang="ko-KR" b="1" dirty="0"/>
              <a:t>API KEY</a:t>
            </a:r>
            <a:r>
              <a:rPr lang="ko-KR" altLang="en-US" b="1" dirty="0"/>
              <a:t>를 꼭 넣기</a:t>
            </a:r>
            <a:endParaRPr lang="ko-KR" altLang="en-US" sz="1800" b="1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5ABB4076-8DDD-A72C-C1F1-7276115AAD8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336" y="5281559"/>
            <a:ext cx="317098" cy="25088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7F094A5-1718-014D-9E3F-2A53D6FE0BD0}"/>
              </a:ext>
            </a:extLst>
          </p:cNvPr>
          <p:cNvSpPr txBox="1"/>
          <p:nvPr/>
        </p:nvSpPr>
        <p:spPr>
          <a:xfrm>
            <a:off x="2230736" y="5216317"/>
            <a:ext cx="6109396" cy="369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이미지 위치 확인하기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470054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</a:rPr>
              <a:t>KAKAO MAP API</a:t>
            </a:r>
            <a:endParaRPr lang="ko-KR" altLang="en-US" sz="2400" b="1" spc="600" dirty="0">
              <a:solidFill>
                <a:schemeClr val="bg1"/>
              </a:solidFill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E6D2DD7A-2D7F-AE21-4301-29E65C105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138" y="2297307"/>
            <a:ext cx="7056180" cy="372348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3297CB4-EF04-3E6D-6E31-66733C184429}"/>
              </a:ext>
            </a:extLst>
          </p:cNvPr>
          <p:cNvSpPr txBox="1"/>
          <p:nvPr/>
        </p:nvSpPr>
        <p:spPr>
          <a:xfrm>
            <a:off x="9227100" y="5631945"/>
            <a:ext cx="2469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만들어볼 화면</a:t>
            </a:r>
            <a:endParaRPr lang="ko-KR" altLang="en-US" sz="18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76938A-1FF6-D520-3CEA-3530358F59F8}"/>
              </a:ext>
            </a:extLst>
          </p:cNvPr>
          <p:cNvSpPr txBox="1"/>
          <p:nvPr/>
        </p:nvSpPr>
        <p:spPr>
          <a:xfrm>
            <a:off x="1229440" y="1415205"/>
            <a:ext cx="6904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현재 위치 지도에 표시해보기</a:t>
            </a:r>
          </a:p>
        </p:txBody>
      </p:sp>
    </p:spTree>
    <p:extLst>
      <p:ext uri="{BB962C8B-B14F-4D97-AF65-F5344CB8AC3E}">
        <p14:creationId xmlns:p14="http://schemas.microsoft.com/office/powerpoint/2010/main" val="4092194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</a:rPr>
              <a:t>KAKAO MAP API</a:t>
            </a:r>
            <a:endParaRPr lang="ko-KR" altLang="en-US" sz="2400" b="1" spc="600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297CB4-EF04-3E6D-6E31-66733C184429}"/>
              </a:ext>
            </a:extLst>
          </p:cNvPr>
          <p:cNvSpPr txBox="1"/>
          <p:nvPr/>
        </p:nvSpPr>
        <p:spPr>
          <a:xfrm>
            <a:off x="1541271" y="5698411"/>
            <a:ext cx="4157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JS + HTML </a:t>
            </a:r>
            <a:r>
              <a:rPr lang="ko-KR" altLang="en-US" b="1" dirty="0"/>
              <a:t>코드 복사</a:t>
            </a:r>
            <a:endParaRPr lang="ko-KR" altLang="en-US" sz="18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76938A-1FF6-D520-3CEA-3530358F59F8}"/>
              </a:ext>
            </a:extLst>
          </p:cNvPr>
          <p:cNvSpPr txBox="1"/>
          <p:nvPr/>
        </p:nvSpPr>
        <p:spPr>
          <a:xfrm>
            <a:off x="1229440" y="1415205"/>
            <a:ext cx="6904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현재 위치 지도에 표시해보기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9D341F-FF84-3339-D0BB-0543AE121120}"/>
              </a:ext>
            </a:extLst>
          </p:cNvPr>
          <p:cNvSpPr txBox="1"/>
          <p:nvPr/>
        </p:nvSpPr>
        <p:spPr>
          <a:xfrm>
            <a:off x="1282164" y="2069205"/>
            <a:ext cx="7627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https://apis.map.kakao.com/web/sample/geolocationMarker/</a:t>
            </a:r>
            <a:endParaRPr lang="ko-KR" altLang="en-US" dirty="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C810B75C-DA1E-32EF-337C-3E664085AF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871" y="2479539"/>
            <a:ext cx="7912580" cy="317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20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7439" y="-3317"/>
            <a:ext cx="12203249" cy="7392657"/>
            <a:chOff x="-7439" y="-3317"/>
            <a:chExt cx="12203249" cy="7392657"/>
          </a:xfrm>
        </p:grpSpPr>
        <p:grpSp>
          <p:nvGrpSpPr>
            <p:cNvPr id="3" name="그룹 2"/>
            <p:cNvGrpSpPr/>
            <p:nvPr/>
          </p:nvGrpSpPr>
          <p:grpSpPr>
            <a:xfrm>
              <a:off x="-2179" y="331248"/>
              <a:ext cx="12197989" cy="3867150"/>
              <a:chOff x="-2179" y="331248"/>
              <a:chExt cx="12197989" cy="3867150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 rot="5400000">
              <a:off x="-959300" y="1612814"/>
              <a:ext cx="7092778" cy="3867150"/>
              <a:chOff x="-2179" y="331248"/>
              <a:chExt cx="12197989" cy="3867150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/>
            <p:cNvGrpSpPr/>
            <p:nvPr/>
          </p:nvGrpSpPr>
          <p:grpSpPr>
            <a:xfrm rot="5400000">
              <a:off x="3408459" y="1761095"/>
              <a:ext cx="7389341" cy="3867150"/>
              <a:chOff x="-2179" y="331248"/>
              <a:chExt cx="12197989" cy="386715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 rot="5400000">
              <a:off x="7022800" y="2639238"/>
              <a:ext cx="7232019" cy="1946910"/>
              <a:chOff x="-2179" y="2251488"/>
              <a:chExt cx="12194179" cy="194691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0" y="41983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0" y="353926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-2179" y="291061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-7439" y="4819172"/>
              <a:ext cx="12197989" cy="1920240"/>
              <a:chOff x="-2179" y="331248"/>
              <a:chExt cx="12197989" cy="1920240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-2179" y="225148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3810" y="161902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3810" y="95989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1631" y="331248"/>
                <a:ext cx="12192000" cy="0"/>
              </a:xfrm>
              <a:prstGeom prst="line">
                <a:avLst/>
              </a:prstGeom>
              <a:ln w="12700">
                <a:solidFill>
                  <a:schemeClr val="accent2">
                    <a:alpha val="1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"/>
                    </a14:imgEffect>
                  </a14:imgLayer>
                </a14:imgProps>
              </a:ext>
            </a:extLst>
          </a:blip>
          <a:srcRect l="11019" r="11016"/>
          <a:stretch/>
        </p:blipFill>
        <p:spPr>
          <a:xfrm>
            <a:off x="190946" y="132672"/>
            <a:ext cx="1765356" cy="922756"/>
          </a:xfrm>
          <a:prstGeom prst="rect">
            <a:avLst/>
          </a:prstGeom>
          <a:ln>
            <a:noFill/>
          </a:ln>
        </p:spPr>
      </p:pic>
      <p:grpSp>
        <p:nvGrpSpPr>
          <p:cNvPr id="41" name="그룹 40"/>
          <p:cNvGrpSpPr/>
          <p:nvPr/>
        </p:nvGrpSpPr>
        <p:grpSpPr>
          <a:xfrm>
            <a:off x="579735" y="959898"/>
            <a:ext cx="10958750" cy="5420852"/>
            <a:chOff x="1994848" y="750628"/>
            <a:chExt cx="8354704" cy="522936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147248" y="9030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rgbClr val="E379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994848" y="750628"/>
              <a:ext cx="8202304" cy="5076967"/>
            </a:xfrm>
            <a:prstGeom prst="roundRect">
              <a:avLst>
                <a:gd name="adj" fmla="val 7527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416815" y="474392"/>
            <a:ext cx="5290301" cy="694460"/>
          </a:xfrm>
          <a:prstGeom prst="roundRect">
            <a:avLst>
              <a:gd name="adj" fmla="val 27489"/>
            </a:avLst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88204" y="605953"/>
            <a:ext cx="415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600" dirty="0">
                <a:solidFill>
                  <a:schemeClr val="bg1"/>
                </a:solidFill>
              </a:rPr>
              <a:t>KAKAO MAP API</a:t>
            </a:r>
            <a:endParaRPr lang="ko-KR" altLang="en-US" sz="2400" b="1" spc="600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297CB4-EF04-3E6D-6E31-66733C184429}"/>
              </a:ext>
            </a:extLst>
          </p:cNvPr>
          <p:cNvSpPr txBox="1"/>
          <p:nvPr/>
        </p:nvSpPr>
        <p:spPr>
          <a:xfrm>
            <a:off x="7454879" y="5523745"/>
            <a:ext cx="4157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API KEY </a:t>
            </a:r>
            <a:r>
              <a:rPr lang="ko-KR" altLang="en-US" b="1" dirty="0"/>
              <a:t>입력 및 커스텀</a:t>
            </a:r>
            <a:endParaRPr lang="ko-KR" altLang="en-US" sz="18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76938A-1FF6-D520-3CEA-3530358F59F8}"/>
              </a:ext>
            </a:extLst>
          </p:cNvPr>
          <p:cNvSpPr txBox="1"/>
          <p:nvPr/>
        </p:nvSpPr>
        <p:spPr>
          <a:xfrm>
            <a:off x="1229440" y="1415205"/>
            <a:ext cx="6904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현재 위치 지도에 표시해보기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71A9A7C4-A51E-A414-25EB-FDAE29316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620" y="4330790"/>
            <a:ext cx="6221644" cy="1589672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E9B7E839-98F0-7808-970B-757BC88CE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620" y="2203803"/>
            <a:ext cx="8588484" cy="190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901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1918</TotalTime>
  <Words>567</Words>
  <Application>Microsoft Office PowerPoint</Application>
  <PresentationFormat>와이드스크린</PresentationFormat>
  <Paragraphs>150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0" baseType="lpstr">
      <vt:lpstr>Spoqa Han Sans</vt:lpstr>
      <vt:lpstr>맑은 고딕</vt:lpstr>
      <vt:lpstr>Arial</vt:lpstr>
      <vt:lpstr>Impact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MASTER</dc:creator>
  <cp:lastModifiedBy>hyewoo@kakao.com</cp:lastModifiedBy>
  <cp:revision>24</cp:revision>
  <dcterms:created xsi:type="dcterms:W3CDTF">2023-02-07T08:27:46Z</dcterms:created>
  <dcterms:modified xsi:type="dcterms:W3CDTF">2023-05-24T09:24:12Z</dcterms:modified>
</cp:coreProperties>
</file>